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Open Sauce Bold" charset="1" panose="00000800000000000000"/>
      <p:regular r:id="rId21"/>
    </p:embeddedFont>
    <p:embeddedFont>
      <p:font typeface="Open Sauce" charset="1" panose="00000500000000000000"/>
      <p:regular r:id="rId22"/>
    </p:embeddedFont>
    <p:embeddedFont>
      <p:font typeface="Open Sauce Bold Italics" charset="1" panose="00000800000000000000"/>
      <p:regular r:id="rId23"/>
    </p:embeddedFont>
    <p:embeddedFont>
      <p:font typeface="Open Sauce Semi-Bold" charset="1" panose="000007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https://www.linkedin.com/in/aryanrahman-aditta-79392a265/" TargetMode="External" Type="http://schemas.openxmlformats.org/officeDocument/2006/relationships/hyperlink"/><Relationship Id="rId14" Target="https://github.com/AryanAditta" TargetMode="External" Type="http://schemas.openxmlformats.org/officeDocument/2006/relationships/hyperlink"/><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jpeg" Type="http://schemas.openxmlformats.org/officeDocument/2006/relationships/image"/><Relationship Id="rId9"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757497" y="-660300"/>
            <a:ext cx="5530503" cy="13183610"/>
            <a:chOff x="0" y="0"/>
            <a:chExt cx="1456593" cy="3472227"/>
          </a:xfrm>
        </p:grpSpPr>
        <p:sp>
          <p:nvSpPr>
            <p:cNvPr name="Freeform 4" id="4"/>
            <p:cNvSpPr/>
            <p:nvPr/>
          </p:nvSpPr>
          <p:spPr>
            <a:xfrm flipH="false" flipV="false" rot="0">
              <a:off x="0" y="0"/>
              <a:ext cx="1456593" cy="3472226"/>
            </a:xfrm>
            <a:custGeom>
              <a:avLst/>
              <a:gdLst/>
              <a:ahLst/>
              <a:cxnLst/>
              <a:rect r="r" b="b" t="t" l="l"/>
              <a:pathLst>
                <a:path h="3472226" w="1456593">
                  <a:moveTo>
                    <a:pt x="0" y="0"/>
                  </a:moveTo>
                  <a:lnTo>
                    <a:pt x="1456593" y="0"/>
                  </a:lnTo>
                  <a:lnTo>
                    <a:pt x="1456593" y="3472226"/>
                  </a:lnTo>
                  <a:lnTo>
                    <a:pt x="0" y="3472226"/>
                  </a:lnTo>
                  <a:close/>
                </a:path>
              </a:pathLst>
            </a:custGeom>
            <a:solidFill>
              <a:srgbClr val="106861"/>
            </a:solidFill>
          </p:spPr>
        </p:sp>
        <p:sp>
          <p:nvSpPr>
            <p:cNvPr name="TextBox 5" id="5"/>
            <p:cNvSpPr txBox="true"/>
            <p:nvPr/>
          </p:nvSpPr>
          <p:spPr>
            <a:xfrm>
              <a:off x="0" y="-19050"/>
              <a:ext cx="1456593" cy="349127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854303" y="3451395"/>
            <a:ext cx="107722" cy="3562352"/>
            <a:chOff x="0" y="0"/>
            <a:chExt cx="28371" cy="938233"/>
          </a:xfrm>
        </p:grpSpPr>
        <p:sp>
          <p:nvSpPr>
            <p:cNvPr name="Freeform 7" id="7"/>
            <p:cNvSpPr/>
            <p:nvPr/>
          </p:nvSpPr>
          <p:spPr>
            <a:xfrm flipH="false" flipV="false" rot="0">
              <a:off x="0" y="0"/>
              <a:ext cx="28371" cy="938233"/>
            </a:xfrm>
            <a:custGeom>
              <a:avLst/>
              <a:gdLst/>
              <a:ahLst/>
              <a:cxnLst/>
              <a:rect r="r" b="b" t="t" l="l"/>
              <a:pathLst>
                <a:path h="938233" w="28371">
                  <a:moveTo>
                    <a:pt x="0" y="0"/>
                  </a:moveTo>
                  <a:lnTo>
                    <a:pt x="28371" y="0"/>
                  </a:lnTo>
                  <a:lnTo>
                    <a:pt x="28371" y="938233"/>
                  </a:lnTo>
                  <a:lnTo>
                    <a:pt x="0" y="938233"/>
                  </a:lnTo>
                  <a:close/>
                </a:path>
              </a:pathLst>
            </a:custGeom>
            <a:solidFill>
              <a:srgbClr val="123D33"/>
            </a:solidFill>
            <a:ln cap="sq">
              <a:noFill/>
              <a:prstDash val="solid"/>
              <a:miter/>
            </a:ln>
          </p:spPr>
        </p:sp>
        <p:sp>
          <p:nvSpPr>
            <p:cNvPr name="TextBox 8" id="8"/>
            <p:cNvSpPr txBox="true"/>
            <p:nvPr/>
          </p:nvSpPr>
          <p:spPr>
            <a:xfrm>
              <a:off x="0" y="-19050"/>
              <a:ext cx="28371"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12757497" y="3245474"/>
            <a:ext cx="5530503" cy="3620589"/>
          </a:xfrm>
          <a:custGeom>
            <a:avLst/>
            <a:gdLst/>
            <a:ahLst/>
            <a:cxnLst/>
            <a:rect r="r" b="b" t="t" l="l"/>
            <a:pathLst>
              <a:path h="3620589" w="5530503">
                <a:moveTo>
                  <a:pt x="0" y="0"/>
                </a:moveTo>
                <a:lnTo>
                  <a:pt x="5530503" y="0"/>
                </a:lnTo>
                <a:lnTo>
                  <a:pt x="5530503" y="3620589"/>
                </a:lnTo>
                <a:lnTo>
                  <a:pt x="0" y="3620589"/>
                </a:lnTo>
                <a:lnTo>
                  <a:pt x="0" y="0"/>
                </a:lnTo>
                <a:close/>
              </a:path>
            </a:pathLst>
          </a:custGeom>
          <a:blipFill>
            <a:blip r:embed="rId4"/>
            <a:stretch>
              <a:fillRect l="0" t="-9057" r="-3100" b="-9057"/>
            </a:stretch>
          </a:blipFill>
        </p:spPr>
      </p:sp>
      <p:sp>
        <p:nvSpPr>
          <p:cNvPr name="TextBox 10" id="10"/>
          <p:cNvSpPr txBox="true"/>
          <p:nvPr/>
        </p:nvSpPr>
        <p:spPr>
          <a:xfrm rot="0">
            <a:off x="1296269" y="2777639"/>
            <a:ext cx="11640015" cy="2370255"/>
          </a:xfrm>
          <a:prstGeom prst="rect">
            <a:avLst/>
          </a:prstGeom>
        </p:spPr>
        <p:txBody>
          <a:bodyPr anchor="t" rtlCol="false" tIns="0" lIns="0" bIns="0" rIns="0">
            <a:spAutoFit/>
          </a:bodyPr>
          <a:lstStyle/>
          <a:p>
            <a:pPr algn="l">
              <a:lnSpc>
                <a:spcPts val="9531"/>
              </a:lnSpc>
            </a:pPr>
            <a:r>
              <a:rPr lang="en-US" sz="6807" spc="-136">
                <a:solidFill>
                  <a:srgbClr val="191919"/>
                </a:solidFill>
                <a:latin typeface="Open Sauce Bold"/>
              </a:rPr>
              <a:t>Disease Prediction Using Machine Learning</a:t>
            </a:r>
          </a:p>
        </p:txBody>
      </p:sp>
      <p:sp>
        <p:nvSpPr>
          <p:cNvPr name="TextBox 11" id="11"/>
          <p:cNvSpPr txBox="true"/>
          <p:nvPr/>
        </p:nvSpPr>
        <p:spPr>
          <a:xfrm rot="0">
            <a:off x="1296269" y="5281244"/>
            <a:ext cx="10130695" cy="1233848"/>
          </a:xfrm>
          <a:prstGeom prst="rect">
            <a:avLst/>
          </a:prstGeom>
        </p:spPr>
        <p:txBody>
          <a:bodyPr anchor="t" rtlCol="false" tIns="0" lIns="0" bIns="0" rIns="0">
            <a:spAutoFit/>
          </a:bodyPr>
          <a:lstStyle/>
          <a:p>
            <a:pPr algn="l">
              <a:lnSpc>
                <a:spcPts val="4967"/>
              </a:lnSpc>
            </a:pPr>
            <a:r>
              <a:rPr lang="en-US" sz="3548" spc="-70">
                <a:solidFill>
                  <a:srgbClr val="191919"/>
                </a:solidFill>
                <a:latin typeface="Open Sauce Bold"/>
              </a:rPr>
              <a:t>Leveraging Support Vector Machines for Accurate Diagnosis</a:t>
            </a:r>
          </a:p>
        </p:txBody>
      </p:sp>
      <p:sp>
        <p:nvSpPr>
          <p:cNvPr name="TextBox 12" id="12"/>
          <p:cNvSpPr txBox="true"/>
          <p:nvPr/>
        </p:nvSpPr>
        <p:spPr>
          <a:xfrm rot="0">
            <a:off x="1296269" y="6799388"/>
            <a:ext cx="11099278" cy="588687"/>
          </a:xfrm>
          <a:prstGeom prst="rect">
            <a:avLst/>
          </a:prstGeom>
        </p:spPr>
        <p:txBody>
          <a:bodyPr anchor="t" rtlCol="false" tIns="0" lIns="0" bIns="0" rIns="0">
            <a:spAutoFit/>
          </a:bodyPr>
          <a:lstStyle/>
          <a:p>
            <a:pPr algn="l">
              <a:lnSpc>
                <a:spcPts val="4827"/>
              </a:lnSpc>
            </a:pPr>
            <a:r>
              <a:rPr lang="en-US" sz="3448" spc="-68">
                <a:solidFill>
                  <a:srgbClr val="191919"/>
                </a:solidFill>
                <a:latin typeface="Open Sauce"/>
              </a:rPr>
              <a:t>                               - Presented by Arian Rahman Aditta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4029" y="1221306"/>
            <a:ext cx="7063528" cy="81987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Model Development :</a:t>
            </a:r>
          </a:p>
        </p:txBody>
      </p:sp>
      <p:grpSp>
        <p:nvGrpSpPr>
          <p:cNvPr name="Group 4" id="4"/>
          <p:cNvGrpSpPr/>
          <p:nvPr/>
        </p:nvGrpSpPr>
        <p:grpSpPr>
          <a:xfrm rot="0">
            <a:off x="-2601245" y="-2400849"/>
            <a:ext cx="5002094" cy="50020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5253655" y="8127718"/>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0" id="10"/>
          <p:cNvSpPr txBox="true"/>
          <p:nvPr/>
        </p:nvSpPr>
        <p:spPr>
          <a:xfrm rot="0">
            <a:off x="1198304" y="2458593"/>
            <a:ext cx="7859971" cy="7799832"/>
          </a:xfrm>
          <a:prstGeom prst="rect">
            <a:avLst/>
          </a:prstGeom>
        </p:spPr>
        <p:txBody>
          <a:bodyPr anchor="t" rtlCol="false" tIns="0" lIns="0" bIns="0" rIns="0">
            <a:spAutoFit/>
          </a:bodyPr>
          <a:lstStyle/>
          <a:p>
            <a:pPr algn="l" marL="453390" indent="-226695" lvl="1">
              <a:lnSpc>
                <a:spcPts val="3129"/>
              </a:lnSpc>
              <a:buFont typeface="Arial"/>
              <a:buChar char="•"/>
            </a:pPr>
            <a:r>
              <a:rPr lang="en-US" sz="2100" spc="33">
                <a:solidFill>
                  <a:srgbClr val="191919"/>
                </a:solidFill>
                <a:latin typeface="Open Sauce Semi-Bold"/>
              </a:rPr>
              <a:t>Support Vector Machine (SVM)</a:t>
            </a:r>
            <a:r>
              <a:rPr lang="en-US" sz="2100" spc="33">
                <a:solidFill>
                  <a:srgbClr val="191919"/>
                </a:solidFill>
                <a:latin typeface="Open Sauce"/>
              </a:rPr>
              <a:t>: SVM is a powerful supervised learning algorithm known for its effectiveness in binary classification tasks.</a:t>
            </a:r>
          </a:p>
          <a:p>
            <a:pPr algn="l">
              <a:lnSpc>
                <a:spcPts val="3129"/>
              </a:lnSpc>
            </a:pPr>
          </a:p>
          <a:p>
            <a:pPr algn="l" marL="453390" indent="-226695" lvl="1">
              <a:lnSpc>
                <a:spcPts val="3129"/>
              </a:lnSpc>
              <a:buFont typeface="Arial"/>
              <a:buChar char="•"/>
            </a:pPr>
            <a:r>
              <a:rPr lang="en-US" sz="2100" spc="33">
                <a:solidFill>
                  <a:srgbClr val="191919"/>
                </a:solidFill>
                <a:latin typeface="Open Sauce Semi-Bold"/>
              </a:rPr>
              <a:t>Linear Kernel</a:t>
            </a:r>
            <a:r>
              <a:rPr lang="en-US" sz="2100" spc="33">
                <a:solidFill>
                  <a:srgbClr val="191919"/>
                </a:solidFill>
                <a:latin typeface="Open Sauce"/>
              </a:rPr>
              <a:t>: Utilizing a linear kernel for the SVM model to classify individuals into diseased and non-diseased categories based on their health attributes.</a:t>
            </a:r>
          </a:p>
          <a:p>
            <a:pPr algn="l">
              <a:lnSpc>
                <a:spcPts val="3129"/>
              </a:lnSpc>
            </a:pPr>
          </a:p>
          <a:p>
            <a:pPr algn="l" marL="453390" indent="-226695" lvl="1">
              <a:lnSpc>
                <a:spcPts val="3129"/>
              </a:lnSpc>
              <a:buFont typeface="Arial"/>
              <a:buChar char="•"/>
            </a:pPr>
            <a:r>
              <a:rPr lang="en-US" sz="2100" spc="33">
                <a:solidFill>
                  <a:srgbClr val="191919"/>
                </a:solidFill>
                <a:latin typeface="Open Sauce Semi-Bold"/>
              </a:rPr>
              <a:t>Model Training</a:t>
            </a:r>
            <a:r>
              <a:rPr lang="en-US" sz="2100" spc="33">
                <a:solidFill>
                  <a:srgbClr val="191919"/>
                </a:solidFill>
                <a:latin typeface="Open Sauce"/>
              </a:rPr>
              <a:t>: Training the SVM classifier using standardized training data to learn the optimal decision boundary for disease prediction.</a:t>
            </a:r>
          </a:p>
          <a:p>
            <a:pPr algn="l">
              <a:lnSpc>
                <a:spcPts val="3129"/>
              </a:lnSpc>
            </a:pPr>
          </a:p>
          <a:p>
            <a:pPr algn="l" marL="453390" indent="-226695" lvl="1">
              <a:lnSpc>
                <a:spcPts val="3129"/>
              </a:lnSpc>
              <a:buFont typeface="Arial"/>
              <a:buChar char="•"/>
            </a:pPr>
            <a:r>
              <a:rPr lang="en-US" sz="2100" spc="33">
                <a:solidFill>
                  <a:srgbClr val="191919"/>
                </a:solidFill>
                <a:latin typeface="Open Sauce Semi-Bold"/>
              </a:rPr>
              <a:t>Hyperplane Optimization</a:t>
            </a:r>
            <a:r>
              <a:rPr lang="en-US" sz="2100" spc="33">
                <a:solidFill>
                  <a:srgbClr val="191919"/>
                </a:solidFill>
                <a:latin typeface="Open Sauce"/>
              </a:rPr>
              <a:t>: SVM aims to maximize the margin between classes, resulting in robust and generalizable models.</a:t>
            </a:r>
          </a:p>
          <a:p>
            <a:pPr algn="l">
              <a:lnSpc>
                <a:spcPts val="3129"/>
              </a:lnSpc>
            </a:pPr>
          </a:p>
          <a:p>
            <a:pPr algn="l" marL="453390" indent="-226695" lvl="1">
              <a:lnSpc>
                <a:spcPts val="3129"/>
              </a:lnSpc>
              <a:buFont typeface="Arial"/>
              <a:buChar char="•"/>
            </a:pPr>
            <a:r>
              <a:rPr lang="en-US" sz="2100" spc="33">
                <a:solidFill>
                  <a:srgbClr val="191919"/>
                </a:solidFill>
                <a:latin typeface="Open Sauce Semi-Bold"/>
              </a:rPr>
              <a:t>SVM Note</a:t>
            </a:r>
            <a:r>
              <a:rPr lang="en-US" sz="2100" spc="33">
                <a:solidFill>
                  <a:srgbClr val="191919"/>
                </a:solidFill>
                <a:latin typeface="Open Sauce"/>
              </a:rPr>
              <a:t>: SVM is particularly suitable for scenarios with clear class boundaries and can handle non-linear decision boundaries through kernel functions.</a:t>
            </a:r>
          </a:p>
          <a:p>
            <a:pPr algn="l" marL="0" indent="0" lvl="0">
              <a:lnSpc>
                <a:spcPts val="3129"/>
              </a:lnSpc>
            </a:pPr>
          </a:p>
        </p:txBody>
      </p:sp>
      <p:sp>
        <p:nvSpPr>
          <p:cNvPr name="Freeform 11" id="11"/>
          <p:cNvSpPr/>
          <p:nvPr/>
        </p:nvSpPr>
        <p:spPr>
          <a:xfrm flipH="false" flipV="false" rot="0">
            <a:off x="9460473" y="3268762"/>
            <a:ext cx="8129907" cy="2373476"/>
          </a:xfrm>
          <a:custGeom>
            <a:avLst/>
            <a:gdLst/>
            <a:ahLst/>
            <a:cxnLst/>
            <a:rect r="r" b="b" t="t" l="l"/>
            <a:pathLst>
              <a:path h="2373476" w="8129907">
                <a:moveTo>
                  <a:pt x="0" y="0"/>
                </a:moveTo>
                <a:lnTo>
                  <a:pt x="8129906" y="0"/>
                </a:lnTo>
                <a:lnTo>
                  <a:pt x="8129906" y="2373475"/>
                </a:lnTo>
                <a:lnTo>
                  <a:pt x="0" y="2373475"/>
                </a:lnTo>
                <a:lnTo>
                  <a:pt x="0" y="0"/>
                </a:lnTo>
                <a:close/>
              </a:path>
            </a:pathLst>
          </a:custGeom>
          <a:blipFill>
            <a:blip r:embed="rId4"/>
            <a:stretch>
              <a:fillRect l="0" t="0" r="-116271" b="0"/>
            </a:stretch>
          </a:blipFill>
        </p:spPr>
      </p:sp>
      <p:sp>
        <p:nvSpPr>
          <p:cNvPr name="TextBox 12" id="12"/>
          <p:cNvSpPr txBox="true"/>
          <p:nvPr/>
        </p:nvSpPr>
        <p:spPr>
          <a:xfrm rot="0">
            <a:off x="11953741" y="6144019"/>
            <a:ext cx="7794475" cy="1111067"/>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Model Training </a:t>
            </a:r>
          </a:p>
          <a:p>
            <a:pPr algn="l">
              <a:lnSpc>
                <a:spcPts val="4604"/>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4029" y="1309506"/>
            <a:ext cx="7698117" cy="81987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Training Data Evaluation</a:t>
            </a:r>
          </a:p>
        </p:txBody>
      </p:sp>
      <p:grpSp>
        <p:nvGrpSpPr>
          <p:cNvPr name="Group 4" id="4"/>
          <p:cNvGrpSpPr/>
          <p:nvPr/>
        </p:nvGrpSpPr>
        <p:grpSpPr>
          <a:xfrm rot="0">
            <a:off x="-2601245" y="-2400849"/>
            <a:ext cx="5002094" cy="50020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5253655" y="8127718"/>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9733202" y="3135956"/>
            <a:ext cx="8025759" cy="2606479"/>
          </a:xfrm>
          <a:custGeom>
            <a:avLst/>
            <a:gdLst/>
            <a:ahLst/>
            <a:cxnLst/>
            <a:rect r="r" b="b" t="t" l="l"/>
            <a:pathLst>
              <a:path h="2606479" w="8025759">
                <a:moveTo>
                  <a:pt x="0" y="0"/>
                </a:moveTo>
                <a:lnTo>
                  <a:pt x="8025758" y="0"/>
                </a:lnTo>
                <a:lnTo>
                  <a:pt x="8025758" y="2606480"/>
                </a:lnTo>
                <a:lnTo>
                  <a:pt x="0" y="2606480"/>
                </a:lnTo>
                <a:lnTo>
                  <a:pt x="0" y="0"/>
                </a:lnTo>
                <a:close/>
              </a:path>
            </a:pathLst>
          </a:custGeom>
          <a:blipFill>
            <a:blip r:embed="rId4"/>
            <a:stretch>
              <a:fillRect l="0" t="-2712" r="-28722" b="-2712"/>
            </a:stretch>
          </a:blipFill>
        </p:spPr>
      </p:sp>
      <p:sp>
        <p:nvSpPr>
          <p:cNvPr name="TextBox 11" id="11"/>
          <p:cNvSpPr txBox="true"/>
          <p:nvPr/>
        </p:nvSpPr>
        <p:spPr>
          <a:xfrm rot="0">
            <a:off x="1150432" y="2534570"/>
            <a:ext cx="7831714" cy="7061623"/>
          </a:xfrm>
          <a:prstGeom prst="rect">
            <a:avLst/>
          </a:prstGeom>
        </p:spPr>
        <p:txBody>
          <a:bodyPr anchor="t" rtlCol="false" tIns="0" lIns="0" bIns="0" rIns="0">
            <a:spAutoFit/>
          </a:bodyPr>
          <a:lstStyle/>
          <a:p>
            <a:pPr algn="l">
              <a:lnSpc>
                <a:spcPts val="3516"/>
              </a:lnSpc>
            </a:pPr>
            <a:r>
              <a:rPr lang="en-US" sz="2359" spc="37">
                <a:solidFill>
                  <a:srgbClr val="191919"/>
                </a:solidFill>
                <a:latin typeface="Open Sauce Bold"/>
              </a:rPr>
              <a:t>     Description:</a:t>
            </a:r>
          </a:p>
          <a:p>
            <a:pPr algn="l">
              <a:lnSpc>
                <a:spcPts val="3076"/>
              </a:lnSpc>
            </a:pPr>
          </a:p>
          <a:p>
            <a:pPr algn="l" marL="453390" indent="-226695" lvl="1">
              <a:lnSpc>
                <a:spcPts val="3129"/>
              </a:lnSpc>
              <a:buFont typeface="Arial"/>
              <a:buChar char="•"/>
            </a:pPr>
            <a:r>
              <a:rPr lang="en-US" sz="2100" spc="33">
                <a:solidFill>
                  <a:srgbClr val="191919"/>
                </a:solidFill>
                <a:latin typeface="Open Sauce Bold"/>
              </a:rPr>
              <a:t>Performance Assessment:</a:t>
            </a:r>
            <a:r>
              <a:rPr lang="en-US" sz="2100" spc="33">
                <a:solidFill>
                  <a:srgbClr val="191919"/>
                </a:solidFill>
                <a:latin typeface="Open Sauce"/>
              </a:rPr>
              <a:t> Assessing the performance of the trained SVM model on the training dataset is crucial to determine its effectiveness in learning from the provided data.</a:t>
            </a:r>
          </a:p>
          <a:p>
            <a:pPr algn="l">
              <a:lnSpc>
                <a:spcPts val="3129"/>
              </a:lnSpc>
            </a:pPr>
          </a:p>
          <a:p>
            <a:pPr algn="l" marL="453390" indent="-226695" lvl="1">
              <a:lnSpc>
                <a:spcPts val="3129"/>
              </a:lnSpc>
              <a:buFont typeface="Arial"/>
              <a:buChar char="•"/>
            </a:pPr>
            <a:r>
              <a:rPr lang="en-US" sz="2100" spc="33">
                <a:solidFill>
                  <a:srgbClr val="191919"/>
                </a:solidFill>
                <a:latin typeface="Open Sauce Bold"/>
              </a:rPr>
              <a:t>Accuracy Score Calculation: </a:t>
            </a:r>
            <a:r>
              <a:rPr lang="en-US" sz="2100" spc="33">
                <a:solidFill>
                  <a:srgbClr val="191919"/>
                </a:solidFill>
                <a:latin typeface="Open Sauce"/>
              </a:rPr>
              <a:t>The accuracy score, a widely used evaluation metric, is computed to measure the model's predictive capability on the training set. It indicates the proportion of correctly classified instances out of the total instances in the training data.</a:t>
            </a:r>
          </a:p>
          <a:p>
            <a:pPr algn="l">
              <a:lnSpc>
                <a:spcPts val="3129"/>
              </a:lnSpc>
            </a:pPr>
          </a:p>
          <a:p>
            <a:pPr algn="l" marL="453390" indent="-226695" lvl="1">
              <a:lnSpc>
                <a:spcPts val="3129"/>
              </a:lnSpc>
              <a:buFont typeface="Arial"/>
              <a:buChar char="•"/>
            </a:pPr>
            <a:r>
              <a:rPr lang="en-US" sz="2100" spc="33">
                <a:solidFill>
                  <a:srgbClr val="191919"/>
                </a:solidFill>
                <a:latin typeface="Open Sauce Bold"/>
              </a:rPr>
              <a:t>Model Accuracy: </a:t>
            </a:r>
            <a:r>
              <a:rPr lang="en-US" sz="2100" spc="33">
                <a:solidFill>
                  <a:srgbClr val="191919"/>
                </a:solidFill>
                <a:latin typeface="Open Sauce"/>
              </a:rPr>
              <a:t>The SVM model achieves an impressive accuracy score of 1.0 when predicting on the training data, indicating that it perfectly classifies the instances in the training set.</a:t>
            </a:r>
          </a:p>
          <a:p>
            <a:pPr algn="l" marL="0" indent="0" lvl="0">
              <a:lnSpc>
                <a:spcPts val="3129"/>
              </a:lnSpc>
            </a:pPr>
          </a:p>
        </p:txBody>
      </p:sp>
      <p:sp>
        <p:nvSpPr>
          <p:cNvPr name="TextBox 12" id="12"/>
          <p:cNvSpPr txBox="true"/>
          <p:nvPr/>
        </p:nvSpPr>
        <p:spPr>
          <a:xfrm rot="0">
            <a:off x="11467223" y="6130697"/>
            <a:ext cx="7794475" cy="530042"/>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Training Data Evaluation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4029" y="1259406"/>
            <a:ext cx="7698117" cy="81987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Test Data Evaluation</a:t>
            </a:r>
          </a:p>
        </p:txBody>
      </p:sp>
      <p:grpSp>
        <p:nvGrpSpPr>
          <p:cNvPr name="Group 4" id="4"/>
          <p:cNvGrpSpPr/>
          <p:nvPr/>
        </p:nvGrpSpPr>
        <p:grpSpPr>
          <a:xfrm rot="0">
            <a:off x="-2601245" y="-2400849"/>
            <a:ext cx="5002094" cy="50020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5253655" y="8127718"/>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9900630" y="1864896"/>
            <a:ext cx="7199152" cy="4607022"/>
          </a:xfrm>
          <a:custGeom>
            <a:avLst/>
            <a:gdLst/>
            <a:ahLst/>
            <a:cxnLst/>
            <a:rect r="r" b="b" t="t" l="l"/>
            <a:pathLst>
              <a:path h="4607022" w="7199152">
                <a:moveTo>
                  <a:pt x="0" y="0"/>
                </a:moveTo>
                <a:lnTo>
                  <a:pt x="7199152" y="0"/>
                </a:lnTo>
                <a:lnTo>
                  <a:pt x="7199152" y="4607022"/>
                </a:lnTo>
                <a:lnTo>
                  <a:pt x="0" y="4607022"/>
                </a:lnTo>
                <a:lnTo>
                  <a:pt x="0" y="0"/>
                </a:lnTo>
                <a:close/>
              </a:path>
            </a:pathLst>
          </a:custGeom>
          <a:blipFill>
            <a:blip r:embed="rId4"/>
            <a:stretch>
              <a:fillRect l="0" t="0" r="0" b="0"/>
            </a:stretch>
          </a:blipFill>
        </p:spPr>
      </p:sp>
      <p:sp>
        <p:nvSpPr>
          <p:cNvPr name="TextBox 11" id="11"/>
          <p:cNvSpPr txBox="true"/>
          <p:nvPr/>
        </p:nvSpPr>
        <p:spPr>
          <a:xfrm rot="0">
            <a:off x="1284029" y="2314137"/>
            <a:ext cx="7523969" cy="7787008"/>
          </a:xfrm>
          <a:prstGeom prst="rect">
            <a:avLst/>
          </a:prstGeom>
        </p:spPr>
        <p:txBody>
          <a:bodyPr anchor="t" rtlCol="false" tIns="0" lIns="0" bIns="0" rIns="0">
            <a:spAutoFit/>
          </a:bodyPr>
          <a:lstStyle/>
          <a:p>
            <a:pPr algn="l">
              <a:lnSpc>
                <a:spcPts val="3474"/>
              </a:lnSpc>
            </a:pPr>
            <a:r>
              <a:rPr lang="en-US" sz="2331" spc="37">
                <a:solidFill>
                  <a:srgbClr val="191919"/>
                </a:solidFill>
                <a:latin typeface="Open Sauce Bold"/>
              </a:rPr>
              <a:t>    Description:</a:t>
            </a:r>
          </a:p>
          <a:p>
            <a:pPr algn="l">
              <a:lnSpc>
                <a:spcPts val="3474"/>
              </a:lnSpc>
            </a:pPr>
          </a:p>
          <a:p>
            <a:pPr algn="l" marL="447956" indent="-223978" lvl="1">
              <a:lnSpc>
                <a:spcPts val="3091"/>
              </a:lnSpc>
              <a:buFont typeface="Arial"/>
              <a:buChar char="•"/>
            </a:pPr>
            <a:r>
              <a:rPr lang="en-US" sz="2074" spc="33">
                <a:solidFill>
                  <a:srgbClr val="191919"/>
                </a:solidFill>
                <a:latin typeface="Open Sauce Bold"/>
              </a:rPr>
              <a:t>Performance Assessment:</a:t>
            </a:r>
            <a:r>
              <a:rPr lang="en-US" sz="2074" spc="33">
                <a:solidFill>
                  <a:srgbClr val="191919"/>
                </a:solidFill>
                <a:latin typeface="Open Sauce"/>
              </a:rPr>
              <a:t> Evaluating the performance of the trained SVM model on the test dataset is essential to assess its ability to generalize to unseen data.</a:t>
            </a:r>
          </a:p>
          <a:p>
            <a:pPr algn="l">
              <a:lnSpc>
                <a:spcPts val="3091"/>
              </a:lnSpc>
            </a:pPr>
          </a:p>
          <a:p>
            <a:pPr algn="l" marL="447956" indent="-223978" lvl="1">
              <a:lnSpc>
                <a:spcPts val="3091"/>
              </a:lnSpc>
              <a:buFont typeface="Arial"/>
              <a:buChar char="•"/>
            </a:pPr>
            <a:r>
              <a:rPr lang="en-US" sz="2074" spc="33">
                <a:solidFill>
                  <a:srgbClr val="191919"/>
                </a:solidFill>
                <a:latin typeface="Open Sauce Bold"/>
              </a:rPr>
              <a:t>Accuracy Score Calculation:</a:t>
            </a:r>
            <a:r>
              <a:rPr lang="en-US" sz="2074" spc="33">
                <a:solidFill>
                  <a:srgbClr val="191919"/>
                </a:solidFill>
                <a:latin typeface="Open Sauce"/>
              </a:rPr>
              <a:t> The accuracy score is calculated to measure the model's predictive accuracy on the test set. It indicates the proportion of correctly classified instances out of the total instances in the test data.</a:t>
            </a:r>
          </a:p>
          <a:p>
            <a:pPr algn="l">
              <a:lnSpc>
                <a:spcPts val="3091"/>
              </a:lnSpc>
            </a:pPr>
          </a:p>
          <a:p>
            <a:pPr algn="l" marL="447956" indent="-223978" lvl="1">
              <a:lnSpc>
                <a:spcPts val="3091"/>
              </a:lnSpc>
              <a:buFont typeface="Arial"/>
              <a:buChar char="•"/>
            </a:pPr>
            <a:r>
              <a:rPr lang="en-US" sz="2074" spc="33">
                <a:solidFill>
                  <a:srgbClr val="191919"/>
                </a:solidFill>
                <a:latin typeface="Open Sauce Bold"/>
              </a:rPr>
              <a:t>Model Generalization: </a:t>
            </a:r>
            <a:r>
              <a:rPr lang="en-US" sz="2074" spc="33">
                <a:solidFill>
                  <a:srgbClr val="191919"/>
                </a:solidFill>
                <a:latin typeface="Open Sauce"/>
              </a:rPr>
              <a:t>The SVM model achieves an accuracy score of approximately 0.6831 when predicting on the test data, indicating its ability to generalize to new, unseen instances. However, there is still room for improvement to enhance the model's performance further.</a:t>
            </a:r>
          </a:p>
          <a:p>
            <a:pPr algn="l">
              <a:lnSpc>
                <a:spcPts val="3091"/>
              </a:lnSpc>
            </a:pPr>
          </a:p>
        </p:txBody>
      </p:sp>
      <p:sp>
        <p:nvSpPr>
          <p:cNvPr name="TextBox 12" id="12"/>
          <p:cNvSpPr txBox="true"/>
          <p:nvPr/>
        </p:nvSpPr>
        <p:spPr>
          <a:xfrm rot="0">
            <a:off x="11590213" y="6958597"/>
            <a:ext cx="7794475" cy="530042"/>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Test Data Evaluation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00729" y="1109109"/>
            <a:ext cx="7414222" cy="167712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Make Predictions on New Data</a:t>
            </a:r>
          </a:p>
        </p:txBody>
      </p:sp>
      <p:grpSp>
        <p:nvGrpSpPr>
          <p:cNvPr name="Group 4" id="4"/>
          <p:cNvGrpSpPr/>
          <p:nvPr/>
        </p:nvGrpSpPr>
        <p:grpSpPr>
          <a:xfrm rot="0">
            <a:off x="-2601245" y="-2400849"/>
            <a:ext cx="5002094" cy="50020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5253655" y="8127718"/>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9738698" y="2421450"/>
            <a:ext cx="7954095" cy="4050468"/>
          </a:xfrm>
          <a:custGeom>
            <a:avLst/>
            <a:gdLst/>
            <a:ahLst/>
            <a:cxnLst/>
            <a:rect r="r" b="b" t="t" l="l"/>
            <a:pathLst>
              <a:path h="4050468" w="7954095">
                <a:moveTo>
                  <a:pt x="0" y="0"/>
                </a:moveTo>
                <a:lnTo>
                  <a:pt x="7954095" y="0"/>
                </a:lnTo>
                <a:lnTo>
                  <a:pt x="7954095" y="4050468"/>
                </a:lnTo>
                <a:lnTo>
                  <a:pt x="0" y="4050468"/>
                </a:lnTo>
                <a:lnTo>
                  <a:pt x="0" y="0"/>
                </a:lnTo>
                <a:close/>
              </a:path>
            </a:pathLst>
          </a:custGeom>
          <a:blipFill>
            <a:blip r:embed="rId4"/>
            <a:stretch>
              <a:fillRect l="0" t="0" r="-28478" b="0"/>
            </a:stretch>
          </a:blipFill>
        </p:spPr>
      </p:sp>
      <p:sp>
        <p:nvSpPr>
          <p:cNvPr name="TextBox 11" id="11"/>
          <p:cNvSpPr txBox="true"/>
          <p:nvPr/>
        </p:nvSpPr>
        <p:spPr>
          <a:xfrm rot="0">
            <a:off x="1028700" y="2996313"/>
            <a:ext cx="8325555" cy="7119874"/>
          </a:xfrm>
          <a:prstGeom prst="rect">
            <a:avLst/>
          </a:prstGeom>
        </p:spPr>
        <p:txBody>
          <a:bodyPr anchor="t" rtlCol="false" tIns="0" lIns="0" bIns="0" rIns="0">
            <a:spAutoFit/>
          </a:bodyPr>
          <a:lstStyle/>
          <a:p>
            <a:pPr algn="l">
              <a:lnSpc>
                <a:spcPts val="3575"/>
              </a:lnSpc>
            </a:pPr>
            <a:r>
              <a:rPr lang="en-US" sz="2399" spc="38">
                <a:solidFill>
                  <a:srgbClr val="191919"/>
                </a:solidFill>
                <a:latin typeface="Open Sauce Bold"/>
              </a:rPr>
              <a:t>    Description:</a:t>
            </a:r>
          </a:p>
          <a:p>
            <a:pPr algn="l">
              <a:lnSpc>
                <a:spcPts val="2980"/>
              </a:lnSpc>
            </a:pPr>
          </a:p>
          <a:p>
            <a:pPr algn="l" marL="431801" indent="-215900" lvl="1">
              <a:lnSpc>
                <a:spcPts val="2980"/>
              </a:lnSpc>
              <a:buFont typeface="Arial"/>
              <a:buChar char="•"/>
            </a:pPr>
            <a:r>
              <a:rPr lang="en-US" sz="2000" spc="32">
                <a:solidFill>
                  <a:srgbClr val="191919"/>
                </a:solidFill>
                <a:latin typeface="Open Sauce Bold"/>
              </a:rPr>
              <a:t>Utilizing Trained Model:</a:t>
            </a:r>
            <a:r>
              <a:rPr lang="en-US" sz="2000" spc="32">
                <a:solidFill>
                  <a:srgbClr val="191919"/>
                </a:solidFill>
                <a:latin typeface="Open Sauce"/>
              </a:rPr>
              <a:t> We employ the trained Support Vector </a:t>
            </a:r>
            <a:r>
              <a:rPr lang="en-US" sz="2000" spc="32">
                <a:solidFill>
                  <a:srgbClr val="191919"/>
                </a:solidFill>
                <a:latin typeface="Open Sauce"/>
              </a:rPr>
              <a:t>Machine (SVM) model to predict disease likelihood on new data instances, a pivotal step for real-world applications.</a:t>
            </a:r>
          </a:p>
          <a:p>
            <a:pPr algn="l">
              <a:lnSpc>
                <a:spcPts val="2980"/>
              </a:lnSpc>
            </a:pPr>
          </a:p>
          <a:p>
            <a:pPr algn="l" marL="431801" indent="-215900" lvl="1">
              <a:lnSpc>
                <a:spcPts val="2980"/>
              </a:lnSpc>
              <a:buFont typeface="Arial"/>
              <a:buChar char="•"/>
            </a:pPr>
            <a:r>
              <a:rPr lang="en-US" sz="2000" spc="32">
                <a:solidFill>
                  <a:srgbClr val="191919"/>
                </a:solidFill>
                <a:latin typeface="Open Sauce Bold"/>
              </a:rPr>
              <a:t>Example Input Data:</a:t>
            </a:r>
            <a:r>
              <a:rPr lang="en-US" sz="2000" spc="32">
                <a:solidFill>
                  <a:srgbClr val="191919"/>
                </a:solidFill>
                <a:latin typeface="Open Sauce"/>
              </a:rPr>
              <a:t> The provided example input data encompasses various health-related attributes standardized for optimal model compatibility.</a:t>
            </a:r>
          </a:p>
          <a:p>
            <a:pPr algn="l">
              <a:lnSpc>
                <a:spcPts val="2980"/>
              </a:lnSpc>
            </a:pPr>
          </a:p>
          <a:p>
            <a:pPr algn="l" marL="431801" indent="-215900" lvl="1">
              <a:lnSpc>
                <a:spcPts val="2980"/>
              </a:lnSpc>
              <a:buFont typeface="Arial"/>
              <a:buChar char="•"/>
            </a:pPr>
            <a:r>
              <a:rPr lang="en-US" sz="2000" spc="32">
                <a:solidFill>
                  <a:srgbClr val="191919"/>
                </a:solidFill>
                <a:latin typeface="Open Sauce Bold"/>
              </a:rPr>
              <a:t>Prediction Outcome: </a:t>
            </a:r>
            <a:r>
              <a:rPr lang="en-US" sz="2000" spc="32">
                <a:solidFill>
                  <a:srgbClr val="191919"/>
                </a:solidFill>
                <a:latin typeface="Open Sauce"/>
              </a:rPr>
              <a:t>The SVM model predicts the disease likelihood based on the input data, providing a binary classification result (1: Diseased, 0: Non-diseased).</a:t>
            </a:r>
          </a:p>
          <a:p>
            <a:pPr algn="l">
              <a:lnSpc>
                <a:spcPts val="2980"/>
              </a:lnSpc>
            </a:pPr>
          </a:p>
          <a:p>
            <a:pPr algn="l" marL="431801" indent="-215900" lvl="1">
              <a:lnSpc>
                <a:spcPts val="2980"/>
              </a:lnSpc>
              <a:buFont typeface="Arial"/>
              <a:buChar char="•"/>
            </a:pPr>
            <a:r>
              <a:rPr lang="en-US" sz="2000" spc="32">
                <a:solidFill>
                  <a:srgbClr val="191919"/>
                </a:solidFill>
                <a:latin typeface="Open Sauce Bold"/>
              </a:rPr>
              <a:t>Interpretation and Actionable Insights: </a:t>
            </a:r>
            <a:r>
              <a:rPr lang="en-US" sz="2000" spc="32">
                <a:solidFill>
                  <a:srgbClr val="191919"/>
                </a:solidFill>
                <a:latin typeface="Open Sauce"/>
              </a:rPr>
              <a:t>Interpretation of the model prediction facilitates healthcare professionals in taking appropriate actions, such as recommending further diagnostic tests or initiating preventive measures.</a:t>
            </a:r>
          </a:p>
          <a:p>
            <a:pPr algn="l">
              <a:lnSpc>
                <a:spcPts val="2980"/>
              </a:lnSpc>
            </a:pPr>
          </a:p>
        </p:txBody>
      </p:sp>
      <p:sp>
        <p:nvSpPr>
          <p:cNvPr name="TextBox 12" id="12"/>
          <p:cNvSpPr txBox="true"/>
          <p:nvPr/>
        </p:nvSpPr>
        <p:spPr>
          <a:xfrm rot="0">
            <a:off x="11467223" y="6803463"/>
            <a:ext cx="7794475" cy="1111067"/>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Making Predictions</a:t>
            </a:r>
          </a:p>
          <a:p>
            <a:pPr algn="l">
              <a:lnSpc>
                <a:spcPts val="4604"/>
              </a:lnSpc>
            </a:pP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515735" y="1054019"/>
            <a:ext cx="8301622"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Outcome</a:t>
            </a:r>
          </a:p>
        </p:txBody>
      </p:sp>
      <p:grpSp>
        <p:nvGrpSpPr>
          <p:cNvPr name="Group 3" id="3"/>
          <p:cNvGrpSpPr/>
          <p:nvPr/>
        </p:nvGrpSpPr>
        <p:grpSpPr>
          <a:xfrm rot="0">
            <a:off x="-2577334" y="7497799"/>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2231301" y="180114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2" id="12"/>
          <p:cNvGrpSpPr/>
          <p:nvPr/>
        </p:nvGrpSpPr>
        <p:grpSpPr>
          <a:xfrm rot="0">
            <a:off x="8307532" y="4374347"/>
            <a:ext cx="1228028" cy="1226514"/>
            <a:chOff x="0" y="0"/>
            <a:chExt cx="323431" cy="323032"/>
          </a:xfrm>
        </p:grpSpPr>
        <p:sp>
          <p:nvSpPr>
            <p:cNvPr name="Freeform 13" id="13"/>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4" id="14"/>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5" id="15"/>
          <p:cNvGrpSpPr/>
          <p:nvPr/>
        </p:nvGrpSpPr>
        <p:grpSpPr>
          <a:xfrm rot="0">
            <a:off x="828304" y="703914"/>
            <a:ext cx="1183417" cy="118341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8" id="18"/>
          <p:cNvSpPr txBox="true"/>
          <p:nvPr/>
        </p:nvSpPr>
        <p:spPr>
          <a:xfrm rot="0">
            <a:off x="3285590" y="1989279"/>
            <a:ext cx="13801237" cy="7391884"/>
          </a:xfrm>
          <a:prstGeom prst="rect">
            <a:avLst/>
          </a:prstGeom>
        </p:spPr>
        <p:txBody>
          <a:bodyPr anchor="t" rtlCol="false" tIns="0" lIns="0" bIns="0" rIns="0">
            <a:spAutoFit/>
          </a:bodyPr>
          <a:lstStyle/>
          <a:p>
            <a:pPr algn="l">
              <a:lnSpc>
                <a:spcPts val="2942"/>
              </a:lnSpc>
            </a:pPr>
          </a:p>
          <a:p>
            <a:pPr algn="l">
              <a:lnSpc>
                <a:spcPts val="2942"/>
              </a:lnSpc>
            </a:pPr>
            <a:r>
              <a:rPr lang="en-US" sz="2101" spc="-42">
                <a:solidFill>
                  <a:srgbClr val="191919"/>
                </a:solidFill>
                <a:latin typeface="Open Sauce Bold"/>
              </a:rPr>
              <a:t>Effective Disease Prediction: </a:t>
            </a:r>
            <a:r>
              <a:rPr lang="en-US" sz="2101" spc="-42">
                <a:solidFill>
                  <a:srgbClr val="191919"/>
                </a:solidFill>
                <a:latin typeface="Open Sauce"/>
              </a:rPr>
              <a:t>The developed Support Vector Machine (SVM) model demonstrates robust predictive power in classifying individuals as diseased or non-diseased based on their health attributes.</a:t>
            </a:r>
          </a:p>
          <a:p>
            <a:pPr algn="l">
              <a:lnSpc>
                <a:spcPts val="2942"/>
              </a:lnSpc>
            </a:pPr>
          </a:p>
          <a:p>
            <a:pPr algn="l">
              <a:lnSpc>
                <a:spcPts val="2942"/>
              </a:lnSpc>
            </a:pPr>
            <a:r>
              <a:rPr lang="en-US" sz="2101" spc="-42">
                <a:solidFill>
                  <a:srgbClr val="191919"/>
                </a:solidFill>
                <a:latin typeface="Open Sauce Bold"/>
              </a:rPr>
              <a:t>Significance in Healthcare:</a:t>
            </a:r>
            <a:r>
              <a:rPr lang="en-US" sz="2101" spc="-42">
                <a:solidFill>
                  <a:srgbClr val="191919"/>
                </a:solidFill>
                <a:latin typeface="Open Sauce"/>
              </a:rPr>
              <a:t> Accurate disease classification enables early detection, facilitating timely interventions and personalized patient management strategies. This enhances overall healthcare outcomes and patient satisfaction.</a:t>
            </a:r>
          </a:p>
          <a:p>
            <a:pPr algn="l">
              <a:lnSpc>
                <a:spcPts val="2942"/>
              </a:lnSpc>
            </a:pPr>
          </a:p>
          <a:p>
            <a:pPr algn="l">
              <a:lnSpc>
                <a:spcPts val="2942"/>
              </a:lnSpc>
            </a:pPr>
            <a:r>
              <a:rPr lang="en-US" sz="2101" spc="-42">
                <a:solidFill>
                  <a:srgbClr val="191919"/>
                </a:solidFill>
                <a:latin typeface="Open Sauce Bold"/>
              </a:rPr>
              <a:t>Potential for Integration: </a:t>
            </a:r>
            <a:r>
              <a:rPr lang="en-US" sz="2101" spc="-42">
                <a:solidFill>
                  <a:srgbClr val="191919"/>
                </a:solidFill>
                <a:latin typeface="Open Sauce"/>
              </a:rPr>
              <a:t>The SVM model holds potential for integration into healthcare systems and clinical workflows, empowering healthcare professionals with reliable predictive tools for informed decision-making.</a:t>
            </a:r>
          </a:p>
          <a:p>
            <a:pPr algn="l">
              <a:lnSpc>
                <a:spcPts val="2942"/>
              </a:lnSpc>
            </a:pPr>
          </a:p>
          <a:p>
            <a:pPr algn="l">
              <a:lnSpc>
                <a:spcPts val="2942"/>
              </a:lnSpc>
            </a:pPr>
            <a:r>
              <a:rPr lang="en-US" sz="2101" spc="-42">
                <a:solidFill>
                  <a:srgbClr val="191919"/>
                </a:solidFill>
                <a:latin typeface="Open Sauce Bold"/>
              </a:rPr>
              <a:t>Future Directions: </a:t>
            </a:r>
            <a:r>
              <a:rPr lang="en-US" sz="2101" spc="-42">
                <a:solidFill>
                  <a:srgbClr val="191919"/>
                </a:solidFill>
                <a:latin typeface="Open Sauce"/>
              </a:rPr>
              <a:t>Continued research and development efforts aim to enhance model performance further, explore additional healthcare applications, and promote wider adoption of predictive modeling in clinical practice.</a:t>
            </a:r>
          </a:p>
          <a:p>
            <a:pPr algn="l">
              <a:lnSpc>
                <a:spcPts val="2942"/>
              </a:lnSpc>
            </a:pPr>
          </a:p>
          <a:p>
            <a:pPr algn="l">
              <a:lnSpc>
                <a:spcPts val="2942"/>
              </a:lnSpc>
            </a:pPr>
            <a:r>
              <a:rPr lang="en-US" sz="2101" spc="-42">
                <a:solidFill>
                  <a:srgbClr val="191919"/>
                </a:solidFill>
                <a:latin typeface="Open Sauce Bold"/>
              </a:rPr>
              <a:t>Key Takeaways:</a:t>
            </a:r>
          </a:p>
          <a:p>
            <a:pPr algn="l">
              <a:lnSpc>
                <a:spcPts val="2942"/>
              </a:lnSpc>
            </a:pPr>
            <a:r>
              <a:rPr lang="en-US" sz="2101" spc="-42">
                <a:solidFill>
                  <a:srgbClr val="191919"/>
                </a:solidFill>
                <a:latin typeface="Open Sauce"/>
              </a:rPr>
              <a:t>The SVM model offers a valuable tool for proactive disease management and preventive healthcare strategies.</a:t>
            </a:r>
          </a:p>
          <a:p>
            <a:pPr algn="l">
              <a:lnSpc>
                <a:spcPts val="2942"/>
              </a:lnSpc>
            </a:pPr>
            <a:r>
              <a:rPr lang="en-US" sz="2101" spc="-42">
                <a:solidFill>
                  <a:srgbClr val="191919"/>
                </a:solidFill>
                <a:latin typeface="Open Sauce"/>
              </a:rPr>
              <a:t>Its successful implementation underscores the transformative potential of machine learning in advancing healthcare delivery and patient o</a:t>
            </a:r>
            <a:r>
              <a:rPr lang="en-US" sz="2101" spc="-42">
                <a:solidFill>
                  <a:srgbClr val="191919"/>
                </a:solidFill>
                <a:latin typeface="Open Sauce"/>
              </a:rPr>
              <a:t>utcomes.</a:t>
            </a:r>
          </a:p>
          <a:p>
            <a:pPr algn="l">
              <a:lnSpc>
                <a:spcPts val="2942"/>
              </a:lnSpc>
            </a:pPr>
          </a:p>
        </p:txBody>
      </p:sp>
      <p:grpSp>
        <p:nvGrpSpPr>
          <p:cNvPr name="Group 19" id="19"/>
          <p:cNvGrpSpPr/>
          <p:nvPr/>
        </p:nvGrpSpPr>
        <p:grpSpPr>
          <a:xfrm rot="0">
            <a:off x="2231301" y="3434696"/>
            <a:ext cx="100322" cy="3662550"/>
            <a:chOff x="0" y="0"/>
            <a:chExt cx="26422" cy="964622"/>
          </a:xfrm>
        </p:grpSpPr>
        <p:sp>
          <p:nvSpPr>
            <p:cNvPr name="Freeform 20" id="20"/>
            <p:cNvSpPr/>
            <p:nvPr/>
          </p:nvSpPr>
          <p:spPr>
            <a:xfrm flipH="false" flipV="false" rot="0">
              <a:off x="0" y="0"/>
              <a:ext cx="26422" cy="964622"/>
            </a:xfrm>
            <a:custGeom>
              <a:avLst/>
              <a:gdLst/>
              <a:ahLst/>
              <a:cxnLst/>
              <a:rect r="r" b="b" t="t" l="l"/>
              <a:pathLst>
                <a:path h="964622" w="26422">
                  <a:moveTo>
                    <a:pt x="0" y="0"/>
                  </a:moveTo>
                  <a:lnTo>
                    <a:pt x="26422" y="0"/>
                  </a:lnTo>
                  <a:lnTo>
                    <a:pt x="26422" y="964622"/>
                  </a:lnTo>
                  <a:lnTo>
                    <a:pt x="0" y="964622"/>
                  </a:lnTo>
                  <a:close/>
                </a:path>
              </a:pathLst>
            </a:custGeom>
            <a:solidFill>
              <a:srgbClr val="123D33"/>
            </a:solidFill>
            <a:ln cap="sq">
              <a:noFill/>
              <a:prstDash val="solid"/>
              <a:miter/>
            </a:ln>
          </p:spPr>
        </p:sp>
        <p:sp>
          <p:nvSpPr>
            <p:cNvPr name="TextBox 21" id="21"/>
            <p:cNvSpPr txBox="true"/>
            <p:nvPr/>
          </p:nvSpPr>
          <p:spPr>
            <a:xfrm>
              <a:off x="0" y="-19050"/>
              <a:ext cx="26422" cy="983672"/>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14050" y="2680192"/>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8002875" y="5521377"/>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002875" y="5089022"/>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82573" y="2100713"/>
            <a:ext cx="6083085" cy="6083085"/>
          </a:xfrm>
          <a:custGeom>
            <a:avLst/>
            <a:gdLst/>
            <a:ahLst/>
            <a:cxnLst/>
            <a:rect r="r" b="b" t="t" l="l"/>
            <a:pathLst>
              <a:path h="6083085" w="6083085">
                <a:moveTo>
                  <a:pt x="0" y="0"/>
                </a:moveTo>
                <a:lnTo>
                  <a:pt x="6083085" y="0"/>
                </a:lnTo>
                <a:lnTo>
                  <a:pt x="6083085" y="6083086"/>
                </a:lnTo>
                <a:lnTo>
                  <a:pt x="0" y="6083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8" id="8"/>
          <p:cNvGrpSpPr/>
          <p:nvPr/>
        </p:nvGrpSpPr>
        <p:grpSpPr>
          <a:xfrm rot="0">
            <a:off x="1993116" y="2667169"/>
            <a:ext cx="4950194" cy="4950174"/>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0" r="0" b="-32597"/>
              </a:stretch>
            </a:blipFill>
          </p:spPr>
        </p:sp>
      </p:grpSp>
      <p:grpSp>
        <p:nvGrpSpPr>
          <p:cNvPr name="Group 10" id="10"/>
          <p:cNvGrpSpPr/>
          <p:nvPr/>
        </p:nvGrpSpPr>
        <p:grpSpPr>
          <a:xfrm rot="0">
            <a:off x="7711916" y="4532216"/>
            <a:ext cx="42696" cy="2482460"/>
            <a:chOff x="0" y="0"/>
            <a:chExt cx="13374" cy="777626"/>
          </a:xfrm>
        </p:grpSpPr>
        <p:sp>
          <p:nvSpPr>
            <p:cNvPr name="Freeform 11" id="11"/>
            <p:cNvSpPr/>
            <p:nvPr/>
          </p:nvSpPr>
          <p:spPr>
            <a:xfrm flipH="false" flipV="false" rot="0">
              <a:off x="0" y="0"/>
              <a:ext cx="13374" cy="777626"/>
            </a:xfrm>
            <a:custGeom>
              <a:avLst/>
              <a:gdLst/>
              <a:ahLst/>
              <a:cxnLst/>
              <a:rect r="r" b="b" t="t" l="l"/>
              <a:pathLst>
                <a:path h="777626" w="13374">
                  <a:moveTo>
                    <a:pt x="0" y="0"/>
                  </a:moveTo>
                  <a:lnTo>
                    <a:pt x="13374" y="0"/>
                  </a:lnTo>
                  <a:lnTo>
                    <a:pt x="13374" y="777626"/>
                  </a:lnTo>
                  <a:lnTo>
                    <a:pt x="0" y="777626"/>
                  </a:lnTo>
                  <a:close/>
                </a:path>
              </a:pathLst>
            </a:custGeom>
            <a:solidFill>
              <a:srgbClr val="FFFFFF"/>
            </a:solidFill>
          </p:spPr>
        </p:sp>
        <p:sp>
          <p:nvSpPr>
            <p:cNvPr name="TextBox 12" id="12"/>
            <p:cNvSpPr txBox="true"/>
            <p:nvPr/>
          </p:nvSpPr>
          <p:spPr>
            <a:xfrm>
              <a:off x="0" y="-38100"/>
              <a:ext cx="13374" cy="815726"/>
            </a:xfrm>
            <a:prstGeom prst="rect">
              <a:avLst/>
            </a:prstGeom>
          </p:spPr>
          <p:txBody>
            <a:bodyPr anchor="ctr" rtlCol="false" tIns="50800" lIns="50800" bIns="50800" rIns="50800"/>
            <a:lstStyle/>
            <a:p>
              <a:pPr algn="ctr">
                <a:lnSpc>
                  <a:spcPts val="3035"/>
                </a:lnSpc>
              </a:pPr>
            </a:p>
          </p:txBody>
        </p:sp>
      </p:grpSp>
      <p:grpSp>
        <p:nvGrpSpPr>
          <p:cNvPr name="Group 13" id="13"/>
          <p:cNvGrpSpPr/>
          <p:nvPr/>
        </p:nvGrpSpPr>
        <p:grpSpPr>
          <a:xfrm rot="0">
            <a:off x="15811589" y="8007246"/>
            <a:ext cx="4201427" cy="42014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1868494" y="-2100713"/>
            <a:ext cx="4201427" cy="420142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9" id="19"/>
          <p:cNvGrpSpPr/>
          <p:nvPr/>
        </p:nvGrpSpPr>
        <p:grpSpPr>
          <a:xfrm rot="0">
            <a:off x="16067950" y="6633635"/>
            <a:ext cx="762083" cy="7620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2" id="22"/>
          <p:cNvGrpSpPr/>
          <p:nvPr/>
        </p:nvGrpSpPr>
        <p:grpSpPr>
          <a:xfrm rot="0">
            <a:off x="-575233" y="9258300"/>
            <a:ext cx="1614906" cy="16149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5" id="25"/>
          <p:cNvSpPr/>
          <p:nvPr/>
        </p:nvSpPr>
        <p:spPr>
          <a:xfrm flipH="false" flipV="false" rot="0">
            <a:off x="8002875" y="6006967"/>
            <a:ext cx="295314" cy="295314"/>
          </a:xfrm>
          <a:custGeom>
            <a:avLst/>
            <a:gdLst/>
            <a:ahLst/>
            <a:cxnLst/>
            <a:rect r="r" b="b" t="t" l="l"/>
            <a:pathLst>
              <a:path h="295314" w="295314">
                <a:moveTo>
                  <a:pt x="0" y="0"/>
                </a:moveTo>
                <a:lnTo>
                  <a:pt x="295313" y="0"/>
                </a:lnTo>
                <a:lnTo>
                  <a:pt x="295313" y="295314"/>
                </a:lnTo>
                <a:lnTo>
                  <a:pt x="0" y="2953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7991612" y="6616606"/>
            <a:ext cx="317839" cy="317839"/>
          </a:xfrm>
          <a:custGeom>
            <a:avLst/>
            <a:gdLst/>
            <a:ahLst/>
            <a:cxnLst/>
            <a:rect r="r" b="b" t="t" l="l"/>
            <a:pathLst>
              <a:path h="317839" w="317839">
                <a:moveTo>
                  <a:pt x="0" y="0"/>
                </a:moveTo>
                <a:lnTo>
                  <a:pt x="317839" y="0"/>
                </a:lnTo>
                <a:lnTo>
                  <a:pt x="317839" y="317839"/>
                </a:lnTo>
                <a:lnTo>
                  <a:pt x="0" y="3178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7" id="27"/>
          <p:cNvSpPr txBox="true"/>
          <p:nvPr/>
        </p:nvSpPr>
        <p:spPr>
          <a:xfrm rot="0">
            <a:off x="8452905" y="5492802"/>
            <a:ext cx="3760379"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rPr>
              <a:t>aryanrahmanaditta@gmail.com</a:t>
            </a:r>
          </a:p>
        </p:txBody>
      </p:sp>
      <p:sp>
        <p:nvSpPr>
          <p:cNvPr name="TextBox 28" id="28"/>
          <p:cNvSpPr txBox="true"/>
          <p:nvPr/>
        </p:nvSpPr>
        <p:spPr>
          <a:xfrm rot="0">
            <a:off x="8460380" y="5895632"/>
            <a:ext cx="3390341" cy="592852"/>
          </a:xfrm>
          <a:prstGeom prst="rect">
            <a:avLst/>
          </a:prstGeom>
        </p:spPr>
        <p:txBody>
          <a:bodyPr anchor="t" rtlCol="false" tIns="0" lIns="0" bIns="0" rIns="0">
            <a:spAutoFit/>
          </a:bodyPr>
          <a:lstStyle/>
          <a:p>
            <a:pPr algn="l">
              <a:lnSpc>
                <a:spcPts val="2445"/>
              </a:lnSpc>
            </a:pPr>
            <a:r>
              <a:rPr lang="en-US" sz="1746" u="sng">
                <a:solidFill>
                  <a:srgbClr val="FFFFFF"/>
                </a:solidFill>
                <a:latin typeface="Open Sauce"/>
                <a:hlinkClick r:id="rId13" tooltip="https://www.linkedin.com/in/aryanrahman-aditta-79392a265/"/>
              </a:rPr>
              <a:t>https://www.linkedin.com/in/aryanrahman-aditta-79392a265/</a:t>
            </a:r>
          </a:p>
        </p:txBody>
      </p:sp>
      <p:sp>
        <p:nvSpPr>
          <p:cNvPr name="TextBox 29" id="29"/>
          <p:cNvSpPr txBox="true"/>
          <p:nvPr/>
        </p:nvSpPr>
        <p:spPr>
          <a:xfrm rot="0">
            <a:off x="8452905" y="5092302"/>
            <a:ext cx="2494276"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rPr>
              <a:t>+88-01730496689</a:t>
            </a:r>
          </a:p>
        </p:txBody>
      </p:sp>
      <p:sp>
        <p:nvSpPr>
          <p:cNvPr name="TextBox 30" id="30"/>
          <p:cNvSpPr txBox="true"/>
          <p:nvPr/>
        </p:nvSpPr>
        <p:spPr>
          <a:xfrm rot="0">
            <a:off x="7963650" y="4456016"/>
            <a:ext cx="4249633" cy="495741"/>
          </a:xfrm>
          <a:prstGeom prst="rect">
            <a:avLst/>
          </a:prstGeom>
        </p:spPr>
        <p:txBody>
          <a:bodyPr anchor="t" rtlCol="false" tIns="0" lIns="0" bIns="0" rIns="0">
            <a:spAutoFit/>
          </a:bodyPr>
          <a:lstStyle/>
          <a:p>
            <a:pPr algn="l">
              <a:lnSpc>
                <a:spcPts val="4138"/>
              </a:lnSpc>
            </a:pPr>
            <a:r>
              <a:rPr lang="en-US" sz="2956">
                <a:solidFill>
                  <a:srgbClr val="FFFFFF"/>
                </a:solidFill>
                <a:latin typeface="Open Sauce Bold"/>
              </a:rPr>
              <a:t>Arian Rahman Aditta</a:t>
            </a:r>
          </a:p>
        </p:txBody>
      </p:sp>
      <p:sp>
        <p:nvSpPr>
          <p:cNvPr name="TextBox 31" id="31"/>
          <p:cNvSpPr txBox="true"/>
          <p:nvPr/>
        </p:nvSpPr>
        <p:spPr>
          <a:xfrm rot="0">
            <a:off x="7152859" y="2948548"/>
            <a:ext cx="4690387" cy="861495"/>
          </a:xfrm>
          <a:prstGeom prst="rect">
            <a:avLst/>
          </a:prstGeom>
        </p:spPr>
        <p:txBody>
          <a:bodyPr anchor="t" rtlCol="false" tIns="0" lIns="0" bIns="0" rIns="0">
            <a:spAutoFit/>
          </a:bodyPr>
          <a:lstStyle/>
          <a:p>
            <a:pPr algn="l" marL="0" indent="0" lvl="0">
              <a:lnSpc>
                <a:spcPts val="7116"/>
              </a:lnSpc>
              <a:spcBef>
                <a:spcPct val="0"/>
              </a:spcBef>
            </a:pPr>
            <a:r>
              <a:rPr lang="en-US" sz="5082" spc="477">
                <a:solidFill>
                  <a:srgbClr val="FFFFFF"/>
                </a:solidFill>
                <a:latin typeface="Open Sauce Bold"/>
              </a:rPr>
              <a:t>THANK TOU</a:t>
            </a:r>
          </a:p>
        </p:txBody>
      </p:sp>
      <p:sp>
        <p:nvSpPr>
          <p:cNvPr name="TextBox 32" id="32"/>
          <p:cNvSpPr txBox="true"/>
          <p:nvPr/>
        </p:nvSpPr>
        <p:spPr>
          <a:xfrm rot="0">
            <a:off x="7152859" y="3787218"/>
            <a:ext cx="4872554" cy="434268"/>
          </a:xfrm>
          <a:prstGeom prst="rect">
            <a:avLst/>
          </a:prstGeom>
        </p:spPr>
        <p:txBody>
          <a:bodyPr anchor="t" rtlCol="false" tIns="0" lIns="0" bIns="0" rIns="0">
            <a:spAutoFit/>
          </a:bodyPr>
          <a:lstStyle/>
          <a:p>
            <a:pPr algn="l" marL="0" indent="0" lvl="0">
              <a:lnSpc>
                <a:spcPts val="3655"/>
              </a:lnSpc>
              <a:spcBef>
                <a:spcPct val="0"/>
              </a:spcBef>
            </a:pPr>
            <a:r>
              <a:rPr lang="en-US" sz="2611" spc="-52">
                <a:solidFill>
                  <a:srgbClr val="FFFFFF"/>
                </a:solidFill>
                <a:latin typeface="Open Sauce"/>
              </a:rPr>
              <a:t>For watching this presentation</a:t>
            </a:r>
          </a:p>
        </p:txBody>
      </p:sp>
      <p:sp>
        <p:nvSpPr>
          <p:cNvPr name="TextBox 33" id="33"/>
          <p:cNvSpPr txBox="true"/>
          <p:nvPr/>
        </p:nvSpPr>
        <p:spPr>
          <a:xfrm rot="0">
            <a:off x="8460380" y="6616973"/>
            <a:ext cx="3390341" cy="288529"/>
          </a:xfrm>
          <a:prstGeom prst="rect">
            <a:avLst/>
          </a:prstGeom>
        </p:spPr>
        <p:txBody>
          <a:bodyPr anchor="t" rtlCol="false" tIns="0" lIns="0" bIns="0" rIns="0">
            <a:spAutoFit/>
          </a:bodyPr>
          <a:lstStyle/>
          <a:p>
            <a:pPr algn="l">
              <a:lnSpc>
                <a:spcPts val="2445"/>
              </a:lnSpc>
            </a:pPr>
            <a:r>
              <a:rPr lang="en-US" sz="1746" u="sng">
                <a:solidFill>
                  <a:srgbClr val="FFFFFF"/>
                </a:solidFill>
                <a:latin typeface="Open Sauce"/>
                <a:hlinkClick r:id="rId14" tooltip="https://github.com/AryanAditta"/>
              </a:rPr>
              <a:t>https://github.com/AryanAditta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5793320"/>
            <a:chOff x="0" y="0"/>
            <a:chExt cx="4816593" cy="1525813"/>
          </a:xfrm>
        </p:grpSpPr>
        <p:sp>
          <p:nvSpPr>
            <p:cNvPr name="Freeform 4" id="4"/>
            <p:cNvSpPr/>
            <p:nvPr/>
          </p:nvSpPr>
          <p:spPr>
            <a:xfrm flipH="false" flipV="false" rot="0">
              <a:off x="0" y="0"/>
              <a:ext cx="4816592" cy="1525813"/>
            </a:xfrm>
            <a:custGeom>
              <a:avLst/>
              <a:gdLst/>
              <a:ahLst/>
              <a:cxnLst/>
              <a:rect r="r" b="b" t="t" l="l"/>
              <a:pathLst>
                <a:path h="1525813" w="4816592">
                  <a:moveTo>
                    <a:pt x="0" y="0"/>
                  </a:moveTo>
                  <a:lnTo>
                    <a:pt x="4816592" y="0"/>
                  </a:lnTo>
                  <a:lnTo>
                    <a:pt x="4816592" y="1525813"/>
                  </a:lnTo>
                  <a:lnTo>
                    <a:pt x="0" y="1525813"/>
                  </a:lnTo>
                  <a:close/>
                </a:path>
              </a:pathLst>
            </a:custGeom>
            <a:solidFill>
              <a:srgbClr val="106861"/>
            </a:solidFill>
            <a:ln cap="sq">
              <a:noFill/>
              <a:prstDash val="solid"/>
              <a:miter/>
            </a:ln>
          </p:spPr>
        </p:sp>
        <p:sp>
          <p:nvSpPr>
            <p:cNvPr name="TextBox 5" id="5"/>
            <p:cNvSpPr txBox="true"/>
            <p:nvPr/>
          </p:nvSpPr>
          <p:spPr>
            <a:xfrm>
              <a:off x="0" y="-19050"/>
              <a:ext cx="4816593" cy="154486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30000">
            <a:off x="-40699" y="-169096"/>
            <a:ext cx="18348892" cy="6042144"/>
          </a:xfrm>
          <a:custGeom>
            <a:avLst/>
            <a:gdLst/>
            <a:ahLst/>
            <a:cxnLst/>
            <a:rect r="r" b="b" t="t" l="l"/>
            <a:pathLst>
              <a:path h="6042144" w="18348892">
                <a:moveTo>
                  <a:pt x="51335" y="0"/>
                </a:moveTo>
                <a:lnTo>
                  <a:pt x="18348892" y="159681"/>
                </a:lnTo>
                <a:lnTo>
                  <a:pt x="18297556" y="6042144"/>
                </a:lnTo>
                <a:lnTo>
                  <a:pt x="0" y="5882464"/>
                </a:lnTo>
                <a:lnTo>
                  <a:pt x="51335" y="0"/>
                </a:lnTo>
                <a:close/>
              </a:path>
            </a:pathLst>
          </a:custGeom>
          <a:blipFill>
            <a:blip r:embed="rId3">
              <a:alphaModFix amt="59000"/>
            </a:blip>
            <a:stretch>
              <a:fillRect l="-518" t="-53153" r="-31" b="-37691"/>
            </a:stretch>
          </a:blipFill>
          <a:ln cap="sq">
            <a:noFill/>
            <a:prstDash val="solid"/>
            <a:miter/>
          </a:ln>
        </p:spPr>
      </p:sp>
      <p:grpSp>
        <p:nvGrpSpPr>
          <p:cNvPr name="Group 7" id="7"/>
          <p:cNvGrpSpPr/>
          <p:nvPr/>
        </p:nvGrpSpPr>
        <p:grpSpPr>
          <a:xfrm rot="0">
            <a:off x="2629921" y="2139810"/>
            <a:ext cx="13181909" cy="5431650"/>
            <a:chOff x="0" y="0"/>
            <a:chExt cx="3471778" cy="1430558"/>
          </a:xfrm>
        </p:grpSpPr>
        <p:sp>
          <p:nvSpPr>
            <p:cNvPr name="Freeform 8" id="8"/>
            <p:cNvSpPr/>
            <p:nvPr/>
          </p:nvSpPr>
          <p:spPr>
            <a:xfrm flipH="false" flipV="false" rot="0">
              <a:off x="0" y="0"/>
              <a:ext cx="3471778" cy="1430558"/>
            </a:xfrm>
            <a:custGeom>
              <a:avLst/>
              <a:gdLst/>
              <a:ahLst/>
              <a:cxnLst/>
              <a:rect r="r" b="b" t="t" l="l"/>
              <a:pathLst>
                <a:path h="1430558" w="3471778">
                  <a:moveTo>
                    <a:pt x="14683" y="0"/>
                  </a:moveTo>
                  <a:lnTo>
                    <a:pt x="3457096" y="0"/>
                  </a:lnTo>
                  <a:cubicBezTo>
                    <a:pt x="3460990" y="0"/>
                    <a:pt x="3464724" y="1547"/>
                    <a:pt x="3467478" y="4301"/>
                  </a:cubicBezTo>
                  <a:cubicBezTo>
                    <a:pt x="3470232" y="7054"/>
                    <a:pt x="3471778" y="10789"/>
                    <a:pt x="3471778" y="14683"/>
                  </a:cubicBezTo>
                  <a:lnTo>
                    <a:pt x="3471778" y="1415875"/>
                  </a:lnTo>
                  <a:cubicBezTo>
                    <a:pt x="3471778" y="1423984"/>
                    <a:pt x="3465205" y="1430558"/>
                    <a:pt x="3457096" y="1430558"/>
                  </a:cubicBezTo>
                  <a:lnTo>
                    <a:pt x="14683" y="1430558"/>
                  </a:lnTo>
                  <a:cubicBezTo>
                    <a:pt x="6574" y="1430558"/>
                    <a:pt x="0" y="1423984"/>
                    <a:pt x="0" y="1415875"/>
                  </a:cubicBezTo>
                  <a:lnTo>
                    <a:pt x="0" y="14683"/>
                  </a:lnTo>
                  <a:cubicBezTo>
                    <a:pt x="0" y="6574"/>
                    <a:pt x="6574" y="0"/>
                    <a:pt x="14683" y="0"/>
                  </a:cubicBezTo>
                  <a:close/>
                </a:path>
              </a:pathLst>
            </a:custGeom>
            <a:solidFill>
              <a:srgbClr val="106861"/>
            </a:solidFill>
            <a:ln cap="rnd">
              <a:noFill/>
              <a:prstDash val="solid"/>
              <a:round/>
            </a:ln>
          </p:spPr>
        </p:sp>
        <p:sp>
          <p:nvSpPr>
            <p:cNvPr name="TextBox 9" id="9"/>
            <p:cNvSpPr txBox="true"/>
            <p:nvPr/>
          </p:nvSpPr>
          <p:spPr>
            <a:xfrm>
              <a:off x="0" y="-19050"/>
              <a:ext cx="3471778" cy="144960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16113923" y="9258300"/>
            <a:ext cx="327444" cy="3274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15648108" y="9258300"/>
            <a:ext cx="327444" cy="3274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15161723" y="9258300"/>
            <a:ext cx="327444" cy="3274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9" id="19"/>
          <p:cNvSpPr txBox="true"/>
          <p:nvPr/>
        </p:nvSpPr>
        <p:spPr>
          <a:xfrm rot="0">
            <a:off x="2908243" y="3971460"/>
            <a:ext cx="12580924" cy="4481305"/>
          </a:xfrm>
          <a:prstGeom prst="rect">
            <a:avLst/>
          </a:prstGeom>
        </p:spPr>
        <p:txBody>
          <a:bodyPr anchor="t" rtlCol="false" tIns="0" lIns="0" bIns="0" rIns="0">
            <a:spAutoFit/>
          </a:bodyPr>
          <a:lstStyle/>
          <a:p>
            <a:pPr algn="ctr">
              <a:lnSpc>
                <a:spcPts val="3950"/>
              </a:lnSpc>
            </a:pPr>
            <a:r>
              <a:rPr lang="en-US" sz="2469">
                <a:solidFill>
                  <a:srgbClr val="FFFFFF"/>
                </a:solidFill>
                <a:latin typeface="Open Sauce"/>
              </a:rPr>
              <a:t>This project focuses on developing a machine learning model for disease prediction, aiming to assist healthcare professionals in accurate diagnosis and timely treatment. By leveraging the Support Vector Machine (SVM) algorithm, we aim to analyze various health attributes and classify individuals into diseased or non-diseased categories. Through this endeavor, we seek to enhance patient care and contribute to the advancement of predictive medicine.</a:t>
            </a:r>
          </a:p>
          <a:p>
            <a:pPr algn="ctr">
              <a:lnSpc>
                <a:spcPts val="3950"/>
              </a:lnSpc>
            </a:pPr>
          </a:p>
          <a:p>
            <a:pPr algn="ctr">
              <a:lnSpc>
                <a:spcPts val="3950"/>
              </a:lnSpc>
            </a:pPr>
          </a:p>
          <a:p>
            <a:pPr algn="ctr">
              <a:lnSpc>
                <a:spcPts val="3950"/>
              </a:lnSpc>
            </a:pPr>
          </a:p>
        </p:txBody>
      </p:sp>
      <p:sp>
        <p:nvSpPr>
          <p:cNvPr name="TextBox 20" id="20"/>
          <p:cNvSpPr txBox="true"/>
          <p:nvPr/>
        </p:nvSpPr>
        <p:spPr>
          <a:xfrm rot="0">
            <a:off x="5624000" y="2544986"/>
            <a:ext cx="6928538" cy="1158738"/>
          </a:xfrm>
          <a:prstGeom prst="rect">
            <a:avLst/>
          </a:prstGeom>
        </p:spPr>
        <p:txBody>
          <a:bodyPr anchor="t" rtlCol="false" tIns="0" lIns="0" bIns="0" rIns="0">
            <a:spAutoFit/>
          </a:bodyPr>
          <a:lstStyle/>
          <a:p>
            <a:pPr algn="ctr" marL="0" indent="0" lvl="0">
              <a:lnSpc>
                <a:spcPts val="9582"/>
              </a:lnSpc>
              <a:spcBef>
                <a:spcPct val="0"/>
              </a:spcBef>
            </a:pPr>
            <a:r>
              <a:rPr lang="en-US" sz="6844" spc="-136">
                <a:solidFill>
                  <a:srgbClr val="FDFBFB"/>
                </a:solidFill>
                <a:latin typeface="Open Sauce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44278" y="3925872"/>
            <a:ext cx="6278429" cy="2581315"/>
            <a:chOff x="0" y="0"/>
            <a:chExt cx="1452990" cy="597383"/>
          </a:xfrm>
        </p:grpSpPr>
        <p:sp>
          <p:nvSpPr>
            <p:cNvPr name="Freeform 3" id="3"/>
            <p:cNvSpPr/>
            <p:nvPr/>
          </p:nvSpPr>
          <p:spPr>
            <a:xfrm flipH="false" flipV="false" rot="0">
              <a:off x="0" y="0"/>
              <a:ext cx="1452990" cy="597383"/>
            </a:xfrm>
            <a:custGeom>
              <a:avLst/>
              <a:gdLst/>
              <a:ahLst/>
              <a:cxnLst/>
              <a:rect r="r" b="b" t="t" l="l"/>
              <a:pathLst>
                <a:path h="597383" w="1452990">
                  <a:moveTo>
                    <a:pt x="39459" y="0"/>
                  </a:moveTo>
                  <a:lnTo>
                    <a:pt x="1413531" y="0"/>
                  </a:lnTo>
                  <a:cubicBezTo>
                    <a:pt x="1423996" y="0"/>
                    <a:pt x="1434033" y="4157"/>
                    <a:pt x="1441433" y="11557"/>
                  </a:cubicBezTo>
                  <a:cubicBezTo>
                    <a:pt x="1448833" y="18957"/>
                    <a:pt x="1452990" y="28994"/>
                    <a:pt x="1452990" y="39459"/>
                  </a:cubicBezTo>
                  <a:lnTo>
                    <a:pt x="1452990" y="557924"/>
                  </a:lnTo>
                  <a:cubicBezTo>
                    <a:pt x="1452990" y="579716"/>
                    <a:pt x="1435323" y="597383"/>
                    <a:pt x="1413531" y="597383"/>
                  </a:cubicBezTo>
                  <a:lnTo>
                    <a:pt x="39459" y="597383"/>
                  </a:lnTo>
                  <a:cubicBezTo>
                    <a:pt x="28994" y="597383"/>
                    <a:pt x="18957" y="593225"/>
                    <a:pt x="11557" y="585825"/>
                  </a:cubicBezTo>
                  <a:cubicBezTo>
                    <a:pt x="4157" y="578425"/>
                    <a:pt x="0" y="568389"/>
                    <a:pt x="0" y="557924"/>
                  </a:cubicBezTo>
                  <a:lnTo>
                    <a:pt x="0" y="39459"/>
                  </a:lnTo>
                  <a:cubicBezTo>
                    <a:pt x="0" y="28994"/>
                    <a:pt x="4157" y="18957"/>
                    <a:pt x="11557" y="11557"/>
                  </a:cubicBezTo>
                  <a:cubicBezTo>
                    <a:pt x="18957" y="4157"/>
                    <a:pt x="28994" y="0"/>
                    <a:pt x="39459" y="0"/>
                  </a:cubicBezTo>
                  <a:close/>
                </a:path>
              </a:pathLst>
            </a:custGeom>
            <a:solidFill>
              <a:srgbClr val="FFFFFF"/>
            </a:solidFill>
            <a:ln w="104775" cap="rnd">
              <a:solidFill>
                <a:srgbClr val="106861"/>
              </a:solidFill>
              <a:prstDash val="solid"/>
              <a:round/>
            </a:ln>
          </p:spPr>
        </p:sp>
        <p:sp>
          <p:nvSpPr>
            <p:cNvPr name="TextBox 4" id="4"/>
            <p:cNvSpPr txBox="true"/>
            <p:nvPr/>
          </p:nvSpPr>
          <p:spPr>
            <a:xfrm>
              <a:off x="0" y="-38100"/>
              <a:ext cx="1452990" cy="635483"/>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5" id="5"/>
          <p:cNvSpPr txBox="true"/>
          <p:nvPr/>
        </p:nvSpPr>
        <p:spPr>
          <a:xfrm rot="0">
            <a:off x="1580118" y="3196904"/>
            <a:ext cx="8301622" cy="2452562"/>
          </a:xfrm>
          <a:prstGeom prst="rect">
            <a:avLst/>
          </a:prstGeom>
        </p:spPr>
        <p:txBody>
          <a:bodyPr anchor="t" rtlCol="false" tIns="0" lIns="0" bIns="0" rIns="0">
            <a:spAutoFit/>
          </a:bodyPr>
          <a:lstStyle/>
          <a:p>
            <a:pPr algn="l">
              <a:lnSpc>
                <a:spcPts val="6569"/>
              </a:lnSpc>
            </a:pPr>
            <a:r>
              <a:rPr lang="en-US" sz="4692" spc="-93">
                <a:solidFill>
                  <a:srgbClr val="191919"/>
                </a:solidFill>
                <a:latin typeface="Open Sauce Bold"/>
              </a:rPr>
              <a:t>Problem Statement &amp; Objective</a:t>
            </a:r>
          </a:p>
          <a:p>
            <a:pPr algn="l" marL="0" indent="0" lvl="0">
              <a:lnSpc>
                <a:spcPts val="6569"/>
              </a:lnSpc>
              <a:spcBef>
                <a:spcPct val="0"/>
              </a:spcBef>
            </a:pPr>
          </a:p>
        </p:txBody>
      </p:sp>
      <p:grpSp>
        <p:nvGrpSpPr>
          <p:cNvPr name="Group 6" id="6"/>
          <p:cNvGrpSpPr/>
          <p:nvPr/>
        </p:nvGrpSpPr>
        <p:grpSpPr>
          <a:xfrm rot="0">
            <a:off x="-1997137" y="7075637"/>
            <a:ext cx="5578401" cy="557840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3684175" y="7005833"/>
            <a:ext cx="452472" cy="45247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2" id="12"/>
          <p:cNvGrpSpPr/>
          <p:nvPr/>
        </p:nvGrpSpPr>
        <p:grpSpPr>
          <a:xfrm rot="0">
            <a:off x="15017929" y="-2533783"/>
            <a:ext cx="5002094" cy="500209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5" id="15"/>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6" id="16"/>
          <p:cNvGrpSpPr/>
          <p:nvPr/>
        </p:nvGrpSpPr>
        <p:grpSpPr>
          <a:xfrm rot="0">
            <a:off x="8544278" y="857250"/>
            <a:ext cx="6278429" cy="2587304"/>
            <a:chOff x="0" y="0"/>
            <a:chExt cx="1452990" cy="598769"/>
          </a:xfrm>
        </p:grpSpPr>
        <p:sp>
          <p:nvSpPr>
            <p:cNvPr name="Freeform 17" id="17"/>
            <p:cNvSpPr/>
            <p:nvPr/>
          </p:nvSpPr>
          <p:spPr>
            <a:xfrm flipH="false" flipV="false" rot="0">
              <a:off x="0" y="0"/>
              <a:ext cx="1452990" cy="598769"/>
            </a:xfrm>
            <a:custGeom>
              <a:avLst/>
              <a:gdLst/>
              <a:ahLst/>
              <a:cxnLst/>
              <a:rect r="r" b="b" t="t" l="l"/>
              <a:pathLst>
                <a:path h="598769" w="1452990">
                  <a:moveTo>
                    <a:pt x="39459" y="0"/>
                  </a:moveTo>
                  <a:lnTo>
                    <a:pt x="1413531" y="0"/>
                  </a:lnTo>
                  <a:cubicBezTo>
                    <a:pt x="1423996" y="0"/>
                    <a:pt x="1434033" y="4157"/>
                    <a:pt x="1441433" y="11557"/>
                  </a:cubicBezTo>
                  <a:cubicBezTo>
                    <a:pt x="1448833" y="18957"/>
                    <a:pt x="1452990" y="28994"/>
                    <a:pt x="1452990" y="39459"/>
                  </a:cubicBezTo>
                  <a:lnTo>
                    <a:pt x="1452990" y="559310"/>
                  </a:lnTo>
                  <a:cubicBezTo>
                    <a:pt x="1452990" y="569775"/>
                    <a:pt x="1448833" y="579812"/>
                    <a:pt x="1441433" y="587211"/>
                  </a:cubicBezTo>
                  <a:cubicBezTo>
                    <a:pt x="1434033" y="594612"/>
                    <a:pt x="1423996" y="598769"/>
                    <a:pt x="1413531" y="598769"/>
                  </a:cubicBezTo>
                  <a:lnTo>
                    <a:pt x="39459" y="598769"/>
                  </a:lnTo>
                  <a:cubicBezTo>
                    <a:pt x="28994" y="598769"/>
                    <a:pt x="18957" y="594612"/>
                    <a:pt x="11557" y="587211"/>
                  </a:cubicBezTo>
                  <a:cubicBezTo>
                    <a:pt x="4157" y="579812"/>
                    <a:pt x="0" y="569775"/>
                    <a:pt x="0" y="559310"/>
                  </a:cubicBezTo>
                  <a:lnTo>
                    <a:pt x="0" y="39459"/>
                  </a:lnTo>
                  <a:cubicBezTo>
                    <a:pt x="0" y="28994"/>
                    <a:pt x="4157" y="18957"/>
                    <a:pt x="11557" y="11557"/>
                  </a:cubicBezTo>
                  <a:cubicBezTo>
                    <a:pt x="18957" y="4157"/>
                    <a:pt x="28994" y="0"/>
                    <a:pt x="39459" y="0"/>
                  </a:cubicBezTo>
                  <a:close/>
                </a:path>
              </a:pathLst>
            </a:custGeom>
            <a:solidFill>
              <a:srgbClr val="FFFFFF"/>
            </a:solidFill>
            <a:ln w="104775" cap="rnd">
              <a:solidFill>
                <a:srgbClr val="106861"/>
              </a:solidFill>
              <a:prstDash val="solid"/>
              <a:round/>
            </a:ln>
          </p:spPr>
        </p:sp>
        <p:sp>
          <p:nvSpPr>
            <p:cNvPr name="TextBox 18" id="18"/>
            <p:cNvSpPr txBox="true"/>
            <p:nvPr/>
          </p:nvSpPr>
          <p:spPr>
            <a:xfrm>
              <a:off x="0" y="-38100"/>
              <a:ext cx="1452990" cy="63686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9" id="19"/>
          <p:cNvGrpSpPr/>
          <p:nvPr/>
        </p:nvGrpSpPr>
        <p:grpSpPr>
          <a:xfrm rot="0">
            <a:off x="7930264" y="1811375"/>
            <a:ext cx="1228028" cy="1226514"/>
            <a:chOff x="0" y="0"/>
            <a:chExt cx="323431" cy="323032"/>
          </a:xfrm>
        </p:grpSpPr>
        <p:sp>
          <p:nvSpPr>
            <p:cNvPr name="Freeform 20" id="2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1" id="2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2" id="22"/>
          <p:cNvSpPr txBox="true"/>
          <p:nvPr/>
        </p:nvSpPr>
        <p:spPr>
          <a:xfrm rot="0">
            <a:off x="9035698" y="1739512"/>
            <a:ext cx="5432968" cy="1536014"/>
          </a:xfrm>
          <a:prstGeom prst="rect">
            <a:avLst/>
          </a:prstGeom>
        </p:spPr>
        <p:txBody>
          <a:bodyPr anchor="t" rtlCol="false" tIns="0" lIns="0" bIns="0" rIns="0">
            <a:spAutoFit/>
          </a:bodyPr>
          <a:lstStyle/>
          <a:p>
            <a:pPr algn="l" marL="351918" indent="-175959" lvl="1">
              <a:lnSpc>
                <a:spcPts val="2086"/>
              </a:lnSpc>
              <a:spcBef>
                <a:spcPct val="0"/>
              </a:spcBef>
              <a:buFont typeface="Arial"/>
              <a:buChar char="•"/>
            </a:pPr>
            <a:r>
              <a:rPr lang="en-US" sz="1630">
                <a:solidFill>
                  <a:srgbClr val="231F20"/>
                </a:solidFill>
                <a:latin typeface="Open Sauce"/>
              </a:rPr>
              <a:t>In the healthcare sector, accurate disease diagnosis is crucial for timely treatment and effective patient care. Early detection can significantly improve patient outcomes and reduce healthcare costs.</a:t>
            </a:r>
          </a:p>
          <a:p>
            <a:pPr algn="l" marL="0" indent="0" lvl="0">
              <a:lnSpc>
                <a:spcPts val="2086"/>
              </a:lnSpc>
              <a:spcBef>
                <a:spcPct val="0"/>
              </a:spcBef>
            </a:pPr>
          </a:p>
        </p:txBody>
      </p:sp>
      <p:sp>
        <p:nvSpPr>
          <p:cNvPr name="TextBox 23" id="23"/>
          <p:cNvSpPr txBox="true"/>
          <p:nvPr/>
        </p:nvSpPr>
        <p:spPr>
          <a:xfrm rot="0">
            <a:off x="9396093" y="1239590"/>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Overview: </a:t>
            </a:r>
          </a:p>
        </p:txBody>
      </p:sp>
      <p:sp>
        <p:nvSpPr>
          <p:cNvPr name="Freeform 24" id="24"/>
          <p:cNvSpPr/>
          <p:nvPr/>
        </p:nvSpPr>
        <p:spPr>
          <a:xfrm flipH="false" flipV="false" rot="-10800000">
            <a:off x="9028187" y="5816292"/>
            <a:ext cx="5128563" cy="205614"/>
          </a:xfrm>
          <a:custGeom>
            <a:avLst/>
            <a:gdLst/>
            <a:ahLst/>
            <a:cxnLst/>
            <a:rect r="r" b="b" t="t" l="l"/>
            <a:pathLst>
              <a:path h="205614" w="5128563">
                <a:moveTo>
                  <a:pt x="0" y="0"/>
                </a:moveTo>
                <a:lnTo>
                  <a:pt x="5128564" y="0"/>
                </a:lnTo>
                <a:lnTo>
                  <a:pt x="5128564" y="205614"/>
                </a:lnTo>
                <a:lnTo>
                  <a:pt x="0" y="205614"/>
                </a:lnTo>
                <a:lnTo>
                  <a:pt x="0" y="0"/>
                </a:lnTo>
                <a:close/>
              </a:path>
            </a:pathLst>
          </a:custGeom>
          <a:blipFill>
            <a:blip r:embed="rId2">
              <a:alphaModFix amt="72000"/>
            </a:blip>
            <a:stretch>
              <a:fillRect l="0" t="-85608" r="0" b="-531494"/>
            </a:stretch>
          </a:blipFill>
        </p:spPr>
      </p:sp>
      <p:grpSp>
        <p:nvGrpSpPr>
          <p:cNvPr name="Group 25" id="25"/>
          <p:cNvGrpSpPr/>
          <p:nvPr/>
        </p:nvGrpSpPr>
        <p:grpSpPr>
          <a:xfrm rot="0">
            <a:off x="8307532" y="4374347"/>
            <a:ext cx="1228028" cy="1226514"/>
            <a:chOff x="0" y="0"/>
            <a:chExt cx="323431" cy="323032"/>
          </a:xfrm>
        </p:grpSpPr>
        <p:sp>
          <p:nvSpPr>
            <p:cNvPr name="Freeform 26" id="2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7" id="2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8" id="28"/>
          <p:cNvSpPr txBox="true"/>
          <p:nvPr/>
        </p:nvSpPr>
        <p:spPr>
          <a:xfrm rot="0">
            <a:off x="9158292" y="4729630"/>
            <a:ext cx="5368933" cy="1528648"/>
          </a:xfrm>
          <a:prstGeom prst="rect">
            <a:avLst/>
          </a:prstGeom>
        </p:spPr>
        <p:txBody>
          <a:bodyPr anchor="t" rtlCol="false" tIns="0" lIns="0" bIns="0" rIns="0">
            <a:spAutoFit/>
          </a:bodyPr>
          <a:lstStyle/>
          <a:p>
            <a:pPr algn="l" marL="351692" indent="-175846" lvl="1">
              <a:lnSpc>
                <a:spcPts val="2085"/>
              </a:lnSpc>
              <a:spcBef>
                <a:spcPct val="0"/>
              </a:spcBef>
              <a:buFont typeface="Arial"/>
              <a:buChar char="•"/>
            </a:pPr>
            <a:r>
              <a:rPr lang="en-US" sz="1628">
                <a:solidFill>
                  <a:srgbClr val="231F20"/>
                </a:solidFill>
                <a:latin typeface="Open Sauce"/>
              </a:rPr>
              <a:t>We utilized a dataset containing various health-related attributes, such as cholesterol levels, blood cell counts, hormone levels, and other physiological measurements, alongside a binary indicator for disease presence.</a:t>
            </a:r>
          </a:p>
          <a:p>
            <a:pPr algn="l" marL="0" indent="0" lvl="0">
              <a:lnSpc>
                <a:spcPts val="2085"/>
              </a:lnSpc>
              <a:spcBef>
                <a:spcPct val="0"/>
              </a:spcBef>
            </a:pPr>
          </a:p>
        </p:txBody>
      </p:sp>
      <p:sp>
        <p:nvSpPr>
          <p:cNvPr name="TextBox 29" id="29"/>
          <p:cNvSpPr txBox="true"/>
          <p:nvPr/>
        </p:nvSpPr>
        <p:spPr>
          <a:xfrm rot="0">
            <a:off x="9512984" y="4229708"/>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Dataset: </a:t>
            </a:r>
          </a:p>
        </p:txBody>
      </p:sp>
      <p:sp>
        <p:nvSpPr>
          <p:cNvPr name="Freeform 30" id="30"/>
          <p:cNvSpPr/>
          <p:nvPr/>
        </p:nvSpPr>
        <p:spPr>
          <a:xfrm flipH="false" flipV="false" rot="0">
            <a:off x="8165609" y="4492659"/>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31" id="31"/>
          <p:cNvGrpSpPr/>
          <p:nvPr/>
        </p:nvGrpSpPr>
        <p:grpSpPr>
          <a:xfrm rot="0">
            <a:off x="8497724" y="6992962"/>
            <a:ext cx="6324982" cy="2708541"/>
            <a:chOff x="0" y="0"/>
            <a:chExt cx="1463764" cy="626826"/>
          </a:xfrm>
        </p:grpSpPr>
        <p:sp>
          <p:nvSpPr>
            <p:cNvPr name="Freeform 32" id="32"/>
            <p:cNvSpPr/>
            <p:nvPr/>
          </p:nvSpPr>
          <p:spPr>
            <a:xfrm flipH="false" flipV="false" rot="0">
              <a:off x="0" y="0"/>
              <a:ext cx="1463764" cy="626826"/>
            </a:xfrm>
            <a:custGeom>
              <a:avLst/>
              <a:gdLst/>
              <a:ahLst/>
              <a:cxnLst/>
              <a:rect r="r" b="b" t="t" l="l"/>
              <a:pathLst>
                <a:path h="626826" w="1463764">
                  <a:moveTo>
                    <a:pt x="39169" y="0"/>
                  </a:moveTo>
                  <a:lnTo>
                    <a:pt x="1424595" y="0"/>
                  </a:lnTo>
                  <a:cubicBezTo>
                    <a:pt x="1434983" y="0"/>
                    <a:pt x="1444946" y="4127"/>
                    <a:pt x="1452291" y="11472"/>
                  </a:cubicBezTo>
                  <a:cubicBezTo>
                    <a:pt x="1459637" y="18818"/>
                    <a:pt x="1463764" y="28781"/>
                    <a:pt x="1463764" y="39169"/>
                  </a:cubicBezTo>
                  <a:lnTo>
                    <a:pt x="1463764" y="587657"/>
                  </a:lnTo>
                  <a:cubicBezTo>
                    <a:pt x="1463764" y="609290"/>
                    <a:pt x="1446227" y="626826"/>
                    <a:pt x="1424595" y="626826"/>
                  </a:cubicBezTo>
                  <a:lnTo>
                    <a:pt x="39169" y="626826"/>
                  </a:lnTo>
                  <a:cubicBezTo>
                    <a:pt x="17536" y="626826"/>
                    <a:pt x="0" y="609290"/>
                    <a:pt x="0" y="587657"/>
                  </a:cubicBezTo>
                  <a:lnTo>
                    <a:pt x="0" y="39169"/>
                  </a:lnTo>
                  <a:cubicBezTo>
                    <a:pt x="0" y="17536"/>
                    <a:pt x="17536" y="0"/>
                    <a:pt x="39169" y="0"/>
                  </a:cubicBezTo>
                  <a:close/>
                </a:path>
              </a:pathLst>
            </a:custGeom>
            <a:solidFill>
              <a:srgbClr val="FFFFFF"/>
            </a:solidFill>
            <a:ln w="104775" cap="rnd">
              <a:solidFill>
                <a:srgbClr val="106861"/>
              </a:solidFill>
              <a:prstDash val="solid"/>
              <a:round/>
            </a:ln>
          </p:spPr>
        </p:sp>
        <p:sp>
          <p:nvSpPr>
            <p:cNvPr name="TextBox 33" id="33"/>
            <p:cNvSpPr txBox="true"/>
            <p:nvPr/>
          </p:nvSpPr>
          <p:spPr>
            <a:xfrm>
              <a:off x="0" y="-38100"/>
              <a:ext cx="1463764" cy="664926"/>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4" id="34"/>
          <p:cNvSpPr/>
          <p:nvPr/>
        </p:nvSpPr>
        <p:spPr>
          <a:xfrm flipH="false" flipV="false" rot="-10800000">
            <a:off x="8897592" y="9106386"/>
            <a:ext cx="5128563" cy="381636"/>
          </a:xfrm>
          <a:custGeom>
            <a:avLst/>
            <a:gdLst/>
            <a:ahLst/>
            <a:cxnLst/>
            <a:rect r="r" b="b" t="t" l="l"/>
            <a:pathLst>
              <a:path h="381636" w="5128563">
                <a:moveTo>
                  <a:pt x="0" y="0"/>
                </a:moveTo>
                <a:lnTo>
                  <a:pt x="5128563" y="0"/>
                </a:lnTo>
                <a:lnTo>
                  <a:pt x="5128563" y="381637"/>
                </a:lnTo>
                <a:lnTo>
                  <a:pt x="0" y="381637"/>
                </a:lnTo>
                <a:lnTo>
                  <a:pt x="0" y="0"/>
                </a:lnTo>
                <a:close/>
              </a:path>
            </a:pathLst>
          </a:custGeom>
          <a:blipFill>
            <a:blip r:embed="rId2">
              <a:alphaModFix amt="72000"/>
            </a:blip>
            <a:stretch>
              <a:fillRect l="0" t="0" r="0" b="-286352"/>
            </a:stretch>
          </a:blipFill>
        </p:spPr>
      </p:sp>
      <p:grpSp>
        <p:nvGrpSpPr>
          <p:cNvPr name="Group 35" id="35"/>
          <p:cNvGrpSpPr/>
          <p:nvPr/>
        </p:nvGrpSpPr>
        <p:grpSpPr>
          <a:xfrm rot="0">
            <a:off x="8284956" y="7597766"/>
            <a:ext cx="1228028" cy="1226514"/>
            <a:chOff x="0" y="0"/>
            <a:chExt cx="323431" cy="323032"/>
          </a:xfrm>
        </p:grpSpPr>
        <p:sp>
          <p:nvSpPr>
            <p:cNvPr name="Freeform 36" id="3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7" id="3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8" id="38"/>
          <p:cNvSpPr txBox="true"/>
          <p:nvPr/>
        </p:nvSpPr>
        <p:spPr>
          <a:xfrm rot="0">
            <a:off x="9035698" y="7673966"/>
            <a:ext cx="5686597" cy="1793189"/>
          </a:xfrm>
          <a:prstGeom prst="rect">
            <a:avLst/>
          </a:prstGeom>
        </p:spPr>
        <p:txBody>
          <a:bodyPr anchor="t" rtlCol="false" tIns="0" lIns="0" bIns="0" rIns="0">
            <a:spAutoFit/>
          </a:bodyPr>
          <a:lstStyle/>
          <a:p>
            <a:pPr algn="l" marL="351916" indent="-175958" lvl="1">
              <a:lnSpc>
                <a:spcPts val="2086"/>
              </a:lnSpc>
              <a:buFont typeface="Arial"/>
              <a:buChar char="•"/>
            </a:pPr>
            <a:r>
              <a:rPr lang="en-US" sz="1629">
                <a:solidFill>
                  <a:srgbClr val="231F20"/>
                </a:solidFill>
                <a:latin typeface="Open Sauce"/>
              </a:rPr>
              <a:t>Our objective is to create a predictive model for accurate disease classification using individual health attributes. Leveraging machine learning algorithms, we strive to improve disease classification accuracy, aiding healthcare professionals in early diagnosis and patient management.</a:t>
            </a:r>
          </a:p>
        </p:txBody>
      </p:sp>
      <p:sp>
        <p:nvSpPr>
          <p:cNvPr name="TextBox 39" id="39"/>
          <p:cNvSpPr txBox="true"/>
          <p:nvPr/>
        </p:nvSpPr>
        <p:spPr>
          <a:xfrm rot="0">
            <a:off x="9396093" y="7221669"/>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Objective: </a:t>
            </a:r>
          </a:p>
        </p:txBody>
      </p:sp>
      <p:sp>
        <p:nvSpPr>
          <p:cNvPr name="Freeform 40" id="40"/>
          <p:cNvSpPr/>
          <p:nvPr/>
        </p:nvSpPr>
        <p:spPr>
          <a:xfrm flipH="false" flipV="false" rot="0">
            <a:off x="8079864" y="7710683"/>
            <a:ext cx="841683" cy="852533"/>
          </a:xfrm>
          <a:custGeom>
            <a:avLst/>
            <a:gdLst/>
            <a:ahLst/>
            <a:cxnLst/>
            <a:rect r="r" b="b" t="t" l="l"/>
            <a:pathLst>
              <a:path h="852533" w="841683">
                <a:moveTo>
                  <a:pt x="0" y="0"/>
                </a:moveTo>
                <a:lnTo>
                  <a:pt x="841682" y="0"/>
                </a:lnTo>
                <a:lnTo>
                  <a:pt x="841682"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1" id="41"/>
          <p:cNvSpPr/>
          <p:nvPr/>
        </p:nvSpPr>
        <p:spPr>
          <a:xfrm flipH="false" flipV="false" rot="0">
            <a:off x="8194016" y="1983623"/>
            <a:ext cx="841683" cy="841683"/>
          </a:xfrm>
          <a:custGeom>
            <a:avLst/>
            <a:gdLst/>
            <a:ahLst/>
            <a:cxnLst/>
            <a:rect r="r" b="b" t="t" l="l"/>
            <a:pathLst>
              <a:path h="841683" w="841683">
                <a:moveTo>
                  <a:pt x="0" y="0"/>
                </a:moveTo>
                <a:lnTo>
                  <a:pt x="841682" y="0"/>
                </a:lnTo>
                <a:lnTo>
                  <a:pt x="841682" y="841683"/>
                </a:lnTo>
                <a:lnTo>
                  <a:pt x="0" y="8416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42" id="42"/>
          <p:cNvGrpSpPr/>
          <p:nvPr/>
        </p:nvGrpSpPr>
        <p:grpSpPr>
          <a:xfrm rot="0">
            <a:off x="4809335" y="8388753"/>
            <a:ext cx="1183417" cy="118341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1696" y="1395777"/>
            <a:ext cx="9694721" cy="4907865"/>
          </a:xfrm>
          <a:custGeom>
            <a:avLst/>
            <a:gdLst/>
            <a:ahLst/>
            <a:cxnLst/>
            <a:rect r="r" b="b" t="t" l="l"/>
            <a:pathLst>
              <a:path h="4907865" w="9694721">
                <a:moveTo>
                  <a:pt x="0" y="0"/>
                </a:moveTo>
                <a:lnTo>
                  <a:pt x="9694721" y="0"/>
                </a:lnTo>
                <a:lnTo>
                  <a:pt x="9694721" y="4907865"/>
                </a:lnTo>
                <a:lnTo>
                  <a:pt x="0" y="4907865"/>
                </a:lnTo>
                <a:lnTo>
                  <a:pt x="0" y="0"/>
                </a:lnTo>
                <a:close/>
              </a:path>
            </a:pathLst>
          </a:custGeom>
          <a:blipFill>
            <a:blip r:embed="rId4"/>
            <a:stretch>
              <a:fillRect l="0" t="0" r="-28076" b="0"/>
            </a:stretch>
          </a:blipFill>
        </p:spPr>
      </p:sp>
      <p:sp>
        <p:nvSpPr>
          <p:cNvPr name="TextBox 4" id="4"/>
          <p:cNvSpPr txBox="true"/>
          <p:nvPr/>
        </p:nvSpPr>
        <p:spPr>
          <a:xfrm rot="0">
            <a:off x="1028700" y="1310052"/>
            <a:ext cx="5376858" cy="81987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Data Description</a:t>
            </a:r>
          </a:p>
        </p:txBody>
      </p:sp>
      <p:sp>
        <p:nvSpPr>
          <p:cNvPr name="TextBox 5" id="5"/>
          <p:cNvSpPr txBox="true"/>
          <p:nvPr/>
        </p:nvSpPr>
        <p:spPr>
          <a:xfrm rot="0">
            <a:off x="1028700" y="2556685"/>
            <a:ext cx="6694272" cy="7105648"/>
          </a:xfrm>
          <a:prstGeom prst="rect">
            <a:avLst/>
          </a:prstGeom>
        </p:spPr>
        <p:txBody>
          <a:bodyPr anchor="t" rtlCol="false" tIns="0" lIns="0" bIns="0" rIns="0">
            <a:spAutoFit/>
          </a:bodyPr>
          <a:lstStyle/>
          <a:p>
            <a:pPr algn="l" marL="0" indent="0" lvl="0">
              <a:lnSpc>
                <a:spcPts val="3380"/>
              </a:lnSpc>
            </a:pPr>
            <a:r>
              <a:rPr lang="en-US" sz="2269" spc="36">
                <a:solidFill>
                  <a:srgbClr val="191919"/>
                </a:solidFill>
                <a:latin typeface="Open Sauce Bold"/>
              </a:rPr>
              <a:t>Descripti</a:t>
            </a:r>
            <a:r>
              <a:rPr lang="en-US" sz="2269" spc="36" strike="noStrike" u="none">
                <a:solidFill>
                  <a:srgbClr val="191919"/>
                </a:solidFill>
                <a:latin typeface="Open Sauce Bold"/>
              </a:rPr>
              <a:t>on:</a:t>
            </a:r>
          </a:p>
          <a:p>
            <a:pPr algn="l" marL="0" indent="0" lvl="0">
              <a:lnSpc>
                <a:spcPts val="2784"/>
              </a:lnSpc>
            </a:pPr>
            <a:r>
              <a:rPr lang="en-US" sz="1869" spc="29" strike="noStrike" u="none">
                <a:solidFill>
                  <a:srgbClr val="191919"/>
                </a:solidFill>
                <a:latin typeface="Open Sauce"/>
              </a:rPr>
              <a:t>The dataset includes a comprehensive list of health-related attributes, providing valuable insights into an individual's health status:</a:t>
            </a:r>
          </a:p>
          <a:p>
            <a:pPr algn="l" marL="0" indent="0" lvl="0">
              <a:lnSpc>
                <a:spcPts val="2784"/>
              </a:lnSpc>
            </a:pPr>
          </a:p>
          <a:p>
            <a:pPr algn="l" marL="403524" indent="-201762" lvl="1">
              <a:lnSpc>
                <a:spcPts val="2784"/>
              </a:lnSpc>
              <a:buFont typeface="Arial"/>
              <a:buChar char="•"/>
            </a:pPr>
            <a:r>
              <a:rPr lang="en-US" sz="1869" spc="29" strike="noStrike" u="none">
                <a:solidFill>
                  <a:srgbClr val="191919"/>
                </a:solidFill>
                <a:latin typeface="Open Sauce Bold"/>
              </a:rPr>
              <a:t>Cholesterol</a:t>
            </a:r>
            <a:r>
              <a:rPr lang="en-US" sz="1869" spc="29" strike="noStrike" u="none">
                <a:solidFill>
                  <a:srgbClr val="191919"/>
                </a:solidFill>
                <a:latin typeface="Open Sauce"/>
              </a:rPr>
              <a:t>: Level of cholesterol in the blood (mg/dL)</a:t>
            </a:r>
          </a:p>
          <a:p>
            <a:pPr algn="l" marL="403524" indent="-201762" lvl="1">
              <a:lnSpc>
                <a:spcPts val="2784"/>
              </a:lnSpc>
              <a:buFont typeface="Arial"/>
              <a:buChar char="•"/>
            </a:pPr>
            <a:r>
              <a:rPr lang="en-US" sz="1869" spc="29" strike="noStrike" u="none">
                <a:solidFill>
                  <a:srgbClr val="191919"/>
                </a:solidFill>
                <a:latin typeface="Open Sauce Bold"/>
              </a:rPr>
              <a:t>Hemoglobin</a:t>
            </a:r>
            <a:r>
              <a:rPr lang="en-US" sz="1869" spc="29" strike="noStrike" u="none">
                <a:solidFill>
                  <a:srgbClr val="191919"/>
                </a:solidFill>
                <a:latin typeface="Open Sauce"/>
              </a:rPr>
              <a:t>: Protein in red blood cells carrying oxygen</a:t>
            </a:r>
          </a:p>
          <a:p>
            <a:pPr algn="l" marL="403524" indent="-201762" lvl="1">
              <a:lnSpc>
                <a:spcPts val="2784"/>
              </a:lnSpc>
              <a:buFont typeface="Arial"/>
              <a:buChar char="•"/>
            </a:pPr>
            <a:r>
              <a:rPr lang="en-US" sz="1869" spc="29" strike="noStrike" u="none">
                <a:solidFill>
                  <a:srgbClr val="191919"/>
                </a:solidFill>
                <a:latin typeface="Open Sauce Bold"/>
              </a:rPr>
              <a:t>Platelets</a:t>
            </a:r>
            <a:r>
              <a:rPr lang="en-US" sz="1869" spc="29" strike="noStrike" u="none">
                <a:solidFill>
                  <a:srgbClr val="191919"/>
                </a:solidFill>
                <a:latin typeface="Open Sauce"/>
              </a:rPr>
              <a:t>: Blood cells aiding in clotting</a:t>
            </a:r>
          </a:p>
          <a:p>
            <a:pPr algn="l" marL="403524" indent="-201762" lvl="1">
              <a:lnSpc>
                <a:spcPts val="2784"/>
              </a:lnSpc>
              <a:buFont typeface="Arial"/>
              <a:buChar char="•"/>
            </a:pPr>
            <a:r>
              <a:rPr lang="en-US" sz="1869" spc="29" strike="noStrike" u="none">
                <a:solidFill>
                  <a:srgbClr val="191919"/>
                </a:solidFill>
                <a:latin typeface="Open Sauce Bold"/>
              </a:rPr>
              <a:t>White Blood Cells (WBC)</a:t>
            </a:r>
            <a:r>
              <a:rPr lang="en-US" sz="1869" spc="29" strike="noStrike" u="none">
                <a:solidFill>
                  <a:srgbClr val="191919"/>
                </a:solidFill>
                <a:latin typeface="Open Sauce"/>
              </a:rPr>
              <a:t>: Immune system cells fighting infections</a:t>
            </a:r>
          </a:p>
          <a:p>
            <a:pPr algn="l" marL="403524" indent="-201762" lvl="1">
              <a:lnSpc>
                <a:spcPts val="2784"/>
              </a:lnSpc>
              <a:buFont typeface="Arial"/>
              <a:buChar char="•"/>
            </a:pPr>
            <a:r>
              <a:rPr lang="en-US" sz="1869" spc="29" strike="noStrike" u="none">
                <a:solidFill>
                  <a:srgbClr val="191919"/>
                </a:solidFill>
                <a:latin typeface="Open Sauce Bold"/>
              </a:rPr>
              <a:t>Red Blood Cells (RBC)</a:t>
            </a:r>
            <a:r>
              <a:rPr lang="en-US" sz="1869" spc="29" strike="noStrike" u="none">
                <a:solidFill>
                  <a:srgbClr val="191919"/>
                </a:solidFill>
                <a:latin typeface="Open Sauce"/>
              </a:rPr>
              <a:t>: Cells carrying oxygen</a:t>
            </a:r>
          </a:p>
          <a:p>
            <a:pPr algn="l" marL="403524" indent="-201762" lvl="1">
              <a:lnSpc>
                <a:spcPts val="2784"/>
              </a:lnSpc>
              <a:buFont typeface="Arial"/>
              <a:buChar char="•"/>
            </a:pPr>
            <a:r>
              <a:rPr lang="en-US" sz="1869" spc="29" strike="noStrike" u="none">
                <a:solidFill>
                  <a:srgbClr val="191919"/>
                </a:solidFill>
                <a:latin typeface="Open Sauce Bold"/>
              </a:rPr>
              <a:t>Hematocrit</a:t>
            </a:r>
            <a:r>
              <a:rPr lang="en-US" sz="1869" spc="29" strike="noStrike" u="none">
                <a:solidFill>
                  <a:srgbClr val="191919"/>
                </a:solidFill>
                <a:latin typeface="Open Sauce"/>
              </a:rPr>
              <a:t>: Percentage of blood volume occupied by RBC</a:t>
            </a:r>
          </a:p>
          <a:p>
            <a:pPr algn="l" marL="403524" indent="-201762" lvl="1">
              <a:lnSpc>
                <a:spcPts val="2784"/>
              </a:lnSpc>
              <a:buFont typeface="Arial"/>
              <a:buChar char="•"/>
            </a:pPr>
            <a:r>
              <a:rPr lang="en-US" sz="1869" spc="29" strike="noStrike" u="none">
                <a:solidFill>
                  <a:srgbClr val="191919"/>
                </a:solidFill>
                <a:latin typeface="Open Sauce Bold"/>
              </a:rPr>
              <a:t>Mean Corpuscular Volume (MCV)</a:t>
            </a:r>
            <a:r>
              <a:rPr lang="en-US" sz="1869" spc="29" strike="noStrike" u="none">
                <a:solidFill>
                  <a:srgbClr val="191919"/>
                </a:solidFill>
                <a:latin typeface="Open Sauce"/>
              </a:rPr>
              <a:t>: Average volume of RBC</a:t>
            </a:r>
          </a:p>
          <a:p>
            <a:pPr algn="l" marL="403524" indent="-201762" lvl="1">
              <a:lnSpc>
                <a:spcPts val="2784"/>
              </a:lnSpc>
              <a:buFont typeface="Arial"/>
              <a:buChar char="•"/>
            </a:pPr>
          </a:p>
          <a:p>
            <a:pPr algn="l" marL="403524" indent="-201762" lvl="1">
              <a:lnSpc>
                <a:spcPts val="2784"/>
              </a:lnSpc>
              <a:buFont typeface="Arial"/>
              <a:buChar char="•"/>
            </a:pPr>
            <a:r>
              <a:rPr lang="en-US" sz="1869" spc="29" strike="noStrike" u="none">
                <a:solidFill>
                  <a:srgbClr val="191919"/>
                </a:solidFill>
                <a:latin typeface="Open Sauce Bold"/>
              </a:rPr>
              <a:t>Insulin</a:t>
            </a:r>
            <a:r>
              <a:rPr lang="en-US" sz="1869" spc="29" strike="noStrike" u="none">
                <a:solidFill>
                  <a:srgbClr val="191919"/>
                </a:solidFill>
                <a:latin typeface="Open Sauce"/>
              </a:rPr>
              <a:t>: Hormone regulating blood sugar levels</a:t>
            </a:r>
          </a:p>
          <a:p>
            <a:pPr algn="l" marL="0" indent="0" lvl="0">
              <a:lnSpc>
                <a:spcPts val="2784"/>
              </a:lnSpc>
            </a:pPr>
          </a:p>
        </p:txBody>
      </p:sp>
      <p:sp>
        <p:nvSpPr>
          <p:cNvPr name="TextBox 6" id="6"/>
          <p:cNvSpPr txBox="true"/>
          <p:nvPr/>
        </p:nvSpPr>
        <p:spPr>
          <a:xfrm rot="0">
            <a:off x="9144000" y="6771556"/>
            <a:ext cx="7794475" cy="530042"/>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Training Dataset for Disease Prediction Model</a:t>
            </a:r>
          </a:p>
        </p:txBody>
      </p:sp>
      <p:grpSp>
        <p:nvGrpSpPr>
          <p:cNvPr name="Group 7" id="7"/>
          <p:cNvGrpSpPr/>
          <p:nvPr/>
        </p:nvGrpSpPr>
        <p:grpSpPr>
          <a:xfrm rot="0">
            <a:off x="15253655" y="8127718"/>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2501047" y="-2219055"/>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86607" y="1238271"/>
            <a:ext cx="8898959" cy="4598603"/>
          </a:xfrm>
          <a:custGeom>
            <a:avLst/>
            <a:gdLst/>
            <a:ahLst/>
            <a:cxnLst/>
            <a:rect r="r" b="b" t="t" l="l"/>
            <a:pathLst>
              <a:path h="4598603" w="8898959">
                <a:moveTo>
                  <a:pt x="0" y="0"/>
                </a:moveTo>
                <a:lnTo>
                  <a:pt x="8898959" y="0"/>
                </a:lnTo>
                <a:lnTo>
                  <a:pt x="8898959" y="4598603"/>
                </a:lnTo>
                <a:lnTo>
                  <a:pt x="0" y="4598603"/>
                </a:lnTo>
                <a:lnTo>
                  <a:pt x="0" y="0"/>
                </a:lnTo>
                <a:close/>
              </a:path>
            </a:pathLst>
          </a:custGeom>
          <a:blipFill>
            <a:blip r:embed="rId4"/>
            <a:stretch>
              <a:fillRect l="-2064" t="0" r="-27159" b="0"/>
            </a:stretch>
          </a:blipFill>
        </p:spPr>
      </p:sp>
      <p:sp>
        <p:nvSpPr>
          <p:cNvPr name="TextBox 4" id="4"/>
          <p:cNvSpPr txBox="true"/>
          <p:nvPr/>
        </p:nvSpPr>
        <p:spPr>
          <a:xfrm rot="0">
            <a:off x="962025" y="785469"/>
            <a:ext cx="5376858" cy="81987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Data Description</a:t>
            </a:r>
          </a:p>
        </p:txBody>
      </p:sp>
      <p:sp>
        <p:nvSpPr>
          <p:cNvPr name="TextBox 5" id="5"/>
          <p:cNvSpPr txBox="true"/>
          <p:nvPr/>
        </p:nvSpPr>
        <p:spPr>
          <a:xfrm rot="0">
            <a:off x="962025" y="2338966"/>
            <a:ext cx="7679554" cy="7379678"/>
          </a:xfrm>
          <a:prstGeom prst="rect">
            <a:avLst/>
          </a:prstGeom>
        </p:spPr>
        <p:txBody>
          <a:bodyPr anchor="t" rtlCol="false" tIns="0" lIns="0" bIns="0" rIns="0">
            <a:spAutoFit/>
          </a:bodyPr>
          <a:lstStyle/>
          <a:p>
            <a:pPr algn="l" marL="403732" indent="-201866" lvl="1">
              <a:lnSpc>
                <a:spcPts val="2786"/>
              </a:lnSpc>
              <a:buFont typeface="Arial"/>
              <a:buChar char="•"/>
            </a:pPr>
            <a:r>
              <a:rPr lang="en-US" sz="1869" spc="29">
                <a:solidFill>
                  <a:srgbClr val="191919"/>
                </a:solidFill>
                <a:latin typeface="Open Sauce Bold"/>
              </a:rPr>
              <a:t>BMI (Body Mass I</a:t>
            </a:r>
            <a:r>
              <a:rPr lang="en-US" sz="1869" spc="29" strike="noStrike" u="none">
                <a:solidFill>
                  <a:srgbClr val="191919"/>
                </a:solidFill>
                <a:latin typeface="Open Sauce Bold"/>
              </a:rPr>
              <a:t>ndex)</a:t>
            </a:r>
            <a:r>
              <a:rPr lang="en-US" sz="1869" spc="29" strike="noStrike" u="none">
                <a:solidFill>
                  <a:srgbClr val="191919"/>
                </a:solidFill>
                <a:latin typeface="Open Sauce"/>
              </a:rPr>
              <a:t>: Measure of body fat based on height and weight</a:t>
            </a:r>
          </a:p>
          <a:p>
            <a:pPr algn="l" marL="403732" indent="-201866" lvl="1">
              <a:lnSpc>
                <a:spcPts val="2786"/>
              </a:lnSpc>
              <a:buFont typeface="Arial"/>
              <a:buChar char="•"/>
            </a:pPr>
            <a:r>
              <a:rPr lang="en-US" sz="1869" spc="29" strike="noStrike" u="none">
                <a:solidFill>
                  <a:srgbClr val="191919"/>
                </a:solidFill>
                <a:latin typeface="Open Sauce Bold"/>
              </a:rPr>
              <a:t>Systolic Blood Pressure (SBP)</a:t>
            </a:r>
            <a:r>
              <a:rPr lang="en-US" sz="1869" spc="29" strike="noStrike" u="none">
                <a:solidFill>
                  <a:srgbClr val="191919"/>
                </a:solidFill>
                <a:latin typeface="Open Sauce"/>
              </a:rPr>
              <a:t>: Pressure in arteries during heartbeats</a:t>
            </a:r>
          </a:p>
          <a:p>
            <a:pPr algn="l" marL="403732" indent="-201866" lvl="1">
              <a:lnSpc>
                <a:spcPts val="2786"/>
              </a:lnSpc>
              <a:buFont typeface="Arial"/>
              <a:buChar char="•"/>
            </a:pPr>
            <a:r>
              <a:rPr lang="en-US" sz="1869" spc="29" strike="noStrike" u="none">
                <a:solidFill>
                  <a:srgbClr val="191919"/>
                </a:solidFill>
                <a:latin typeface="Open Sauce Bold"/>
              </a:rPr>
              <a:t>Diastolic Blood Pressure (DBP)</a:t>
            </a:r>
            <a:r>
              <a:rPr lang="en-US" sz="1869" spc="29" strike="noStrike" u="none">
                <a:solidFill>
                  <a:srgbClr val="191919"/>
                </a:solidFill>
                <a:latin typeface="Open Sauce"/>
              </a:rPr>
              <a:t>: Pressure in arteries at rest between beats</a:t>
            </a:r>
          </a:p>
          <a:p>
            <a:pPr algn="l" marL="403732" indent="-201866" lvl="1">
              <a:lnSpc>
                <a:spcPts val="2786"/>
              </a:lnSpc>
              <a:buFont typeface="Arial"/>
              <a:buChar char="•"/>
            </a:pPr>
            <a:r>
              <a:rPr lang="en-US" sz="1869" spc="29" strike="noStrike" u="none">
                <a:solidFill>
                  <a:srgbClr val="191919"/>
                </a:solidFill>
                <a:latin typeface="Open Sauce Bold"/>
              </a:rPr>
              <a:t>Triglycerides</a:t>
            </a:r>
            <a:r>
              <a:rPr lang="en-US" sz="1869" spc="29" strike="noStrike" u="none">
                <a:solidFill>
                  <a:srgbClr val="191919"/>
                </a:solidFill>
                <a:latin typeface="Open Sauce"/>
              </a:rPr>
              <a:t>: Type of fat found in blood (mg/dL)</a:t>
            </a:r>
          </a:p>
          <a:p>
            <a:pPr algn="l" marL="403732" indent="-201866" lvl="1">
              <a:lnSpc>
                <a:spcPts val="2786"/>
              </a:lnSpc>
              <a:buFont typeface="Arial"/>
              <a:buChar char="•"/>
            </a:pPr>
            <a:r>
              <a:rPr lang="en-US" sz="1869" spc="29" strike="noStrike" u="none">
                <a:solidFill>
                  <a:srgbClr val="191919"/>
                </a:solidFill>
                <a:latin typeface="Open Sauce Bold"/>
              </a:rPr>
              <a:t>HbA1c (Glycated Hemoglobin)</a:t>
            </a:r>
            <a:r>
              <a:rPr lang="en-US" sz="1869" spc="29" strike="noStrike" u="none">
                <a:solidFill>
                  <a:srgbClr val="191919"/>
                </a:solidFill>
                <a:latin typeface="Open Sauce"/>
              </a:rPr>
              <a:t>: Measure of average blood sugar levels over the past 2-3 months</a:t>
            </a:r>
          </a:p>
          <a:p>
            <a:pPr algn="l" marL="403732" indent="-201866" lvl="1">
              <a:lnSpc>
                <a:spcPts val="2786"/>
              </a:lnSpc>
              <a:buFont typeface="Arial"/>
              <a:buChar char="•"/>
            </a:pPr>
            <a:r>
              <a:rPr lang="en-US" sz="1869" spc="29" strike="noStrike" u="none">
                <a:solidFill>
                  <a:srgbClr val="191919"/>
                </a:solidFill>
                <a:latin typeface="Open Sauce Bold"/>
              </a:rPr>
              <a:t>LDL (Low-Density Lipoprotein) Cholesterol</a:t>
            </a:r>
            <a:r>
              <a:rPr lang="en-US" sz="1869" spc="29" strike="noStrike" u="none">
                <a:solidFill>
                  <a:srgbClr val="191919"/>
                </a:solidFill>
                <a:latin typeface="Open Sauce"/>
              </a:rPr>
              <a:t>: "Bad" cholesterol</a:t>
            </a:r>
          </a:p>
          <a:p>
            <a:pPr algn="l" marL="403732" indent="-201866" lvl="1">
              <a:lnSpc>
                <a:spcPts val="2786"/>
              </a:lnSpc>
              <a:buFont typeface="Arial"/>
              <a:buChar char="•"/>
            </a:pPr>
            <a:r>
              <a:rPr lang="en-US" sz="1869" spc="29" strike="noStrike" u="none">
                <a:solidFill>
                  <a:srgbClr val="191919"/>
                </a:solidFill>
                <a:latin typeface="Open Sauce Bold"/>
              </a:rPr>
              <a:t>HDL (High-Density Lipoprotein) Cholesterol</a:t>
            </a:r>
            <a:r>
              <a:rPr lang="en-US" sz="1869" spc="29" strike="noStrike" u="none">
                <a:solidFill>
                  <a:srgbClr val="191919"/>
                </a:solidFill>
                <a:latin typeface="Open Sauce"/>
              </a:rPr>
              <a:t>: "Good" cholesterol</a:t>
            </a:r>
          </a:p>
          <a:p>
            <a:pPr algn="l" marL="403732" indent="-201866" lvl="1">
              <a:lnSpc>
                <a:spcPts val="2786"/>
              </a:lnSpc>
              <a:buFont typeface="Arial"/>
              <a:buChar char="•"/>
            </a:pPr>
            <a:r>
              <a:rPr lang="en-US" sz="1869" spc="29" strike="noStrike" u="none">
                <a:solidFill>
                  <a:srgbClr val="191919"/>
                </a:solidFill>
                <a:latin typeface="Open Sauce Bold"/>
              </a:rPr>
              <a:t>ALT (Alanine Aminotransferase)</a:t>
            </a:r>
            <a:r>
              <a:rPr lang="en-US" sz="1869" spc="29" strike="noStrike" u="none">
                <a:solidFill>
                  <a:srgbClr val="191919"/>
                </a:solidFill>
                <a:latin typeface="Open Sauce"/>
              </a:rPr>
              <a:t>: Liver enzyme</a:t>
            </a:r>
          </a:p>
          <a:p>
            <a:pPr algn="l" marL="403732" indent="-201866" lvl="1">
              <a:lnSpc>
                <a:spcPts val="2786"/>
              </a:lnSpc>
              <a:buFont typeface="Arial"/>
              <a:buChar char="•"/>
            </a:pPr>
            <a:r>
              <a:rPr lang="en-US" sz="1869" spc="29" strike="noStrike" u="none">
                <a:solidFill>
                  <a:srgbClr val="191919"/>
                </a:solidFill>
                <a:latin typeface="Open Sauce Bold"/>
              </a:rPr>
              <a:t>AST (Aspartate Aminotransferase)</a:t>
            </a:r>
            <a:r>
              <a:rPr lang="en-US" sz="1869" spc="29" strike="noStrike" u="none">
                <a:solidFill>
                  <a:srgbClr val="191919"/>
                </a:solidFill>
                <a:latin typeface="Open Sauce"/>
              </a:rPr>
              <a:t>: Enzyme found in the liver and heart</a:t>
            </a:r>
          </a:p>
          <a:p>
            <a:pPr algn="l" marL="403732" indent="-201866" lvl="1">
              <a:lnSpc>
                <a:spcPts val="2786"/>
              </a:lnSpc>
              <a:buFont typeface="Arial"/>
              <a:buChar char="•"/>
            </a:pPr>
            <a:r>
              <a:rPr lang="en-US" sz="1869" spc="29" strike="noStrike" u="none">
                <a:solidFill>
                  <a:srgbClr val="191919"/>
                </a:solidFill>
                <a:latin typeface="Open Sauce Bold"/>
              </a:rPr>
              <a:t>Heart Rate</a:t>
            </a:r>
            <a:r>
              <a:rPr lang="en-US" sz="1869" spc="29" strike="noStrike" u="none">
                <a:solidFill>
                  <a:srgbClr val="191919"/>
                </a:solidFill>
                <a:latin typeface="Open Sauce"/>
              </a:rPr>
              <a:t>: Number of heartbeats per minute (bpm)</a:t>
            </a:r>
          </a:p>
          <a:p>
            <a:pPr algn="l" marL="403732" indent="-201866" lvl="1">
              <a:lnSpc>
                <a:spcPts val="2786"/>
              </a:lnSpc>
              <a:buFont typeface="Arial"/>
              <a:buChar char="•"/>
            </a:pPr>
            <a:r>
              <a:rPr lang="en-US" sz="1869" spc="29" strike="noStrike" u="none">
                <a:solidFill>
                  <a:srgbClr val="191919"/>
                </a:solidFill>
                <a:latin typeface="Open Sauce Bold"/>
              </a:rPr>
              <a:t>Creatinine</a:t>
            </a:r>
            <a:r>
              <a:rPr lang="en-US" sz="1869" spc="29" strike="noStrike" u="none">
                <a:solidFill>
                  <a:srgbClr val="191919"/>
                </a:solidFill>
                <a:latin typeface="Open Sauce"/>
              </a:rPr>
              <a:t>: Waste product produced by muscles and filtered by kidneys</a:t>
            </a:r>
          </a:p>
          <a:p>
            <a:pPr algn="l" marL="403732" indent="-201866" lvl="1">
              <a:lnSpc>
                <a:spcPts val="2786"/>
              </a:lnSpc>
              <a:buFont typeface="Arial"/>
              <a:buChar char="•"/>
            </a:pPr>
          </a:p>
          <a:p>
            <a:pPr algn="l" marL="0" indent="0" lvl="0">
              <a:lnSpc>
                <a:spcPts val="2786"/>
              </a:lnSpc>
            </a:pPr>
          </a:p>
        </p:txBody>
      </p:sp>
      <p:sp>
        <p:nvSpPr>
          <p:cNvPr name="TextBox 6" id="6"/>
          <p:cNvSpPr txBox="true"/>
          <p:nvPr/>
        </p:nvSpPr>
        <p:spPr>
          <a:xfrm rot="0">
            <a:off x="9750575" y="6587860"/>
            <a:ext cx="7794475" cy="530042"/>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Test Dataset for Disease Prediction Model</a:t>
            </a:r>
          </a:p>
        </p:txBody>
      </p:sp>
      <p:grpSp>
        <p:nvGrpSpPr>
          <p:cNvPr name="Group 7" id="7"/>
          <p:cNvGrpSpPr/>
          <p:nvPr/>
        </p:nvGrpSpPr>
        <p:grpSpPr>
          <a:xfrm rot="0">
            <a:off x="-2501047" y="-2219055"/>
            <a:ext cx="5002094" cy="500209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5253655" y="8127718"/>
            <a:ext cx="5578401" cy="55784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4029" y="1052348"/>
            <a:ext cx="7063528" cy="167712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Load and Preprocess the Training Data</a:t>
            </a:r>
          </a:p>
        </p:txBody>
      </p:sp>
      <p:grpSp>
        <p:nvGrpSpPr>
          <p:cNvPr name="Group 4" id="4"/>
          <p:cNvGrpSpPr/>
          <p:nvPr/>
        </p:nvGrpSpPr>
        <p:grpSpPr>
          <a:xfrm rot="0">
            <a:off x="-2718143" y="-2501047"/>
            <a:ext cx="5002094" cy="50020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5253655" y="8127718"/>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9144000" y="2501047"/>
            <a:ext cx="8613198" cy="3364038"/>
          </a:xfrm>
          <a:custGeom>
            <a:avLst/>
            <a:gdLst/>
            <a:ahLst/>
            <a:cxnLst/>
            <a:rect r="r" b="b" t="t" l="l"/>
            <a:pathLst>
              <a:path h="3364038" w="8613198">
                <a:moveTo>
                  <a:pt x="0" y="0"/>
                </a:moveTo>
                <a:lnTo>
                  <a:pt x="8613198" y="0"/>
                </a:lnTo>
                <a:lnTo>
                  <a:pt x="8613198" y="3364038"/>
                </a:lnTo>
                <a:lnTo>
                  <a:pt x="0" y="3364038"/>
                </a:lnTo>
                <a:lnTo>
                  <a:pt x="0" y="0"/>
                </a:lnTo>
                <a:close/>
              </a:path>
            </a:pathLst>
          </a:custGeom>
          <a:blipFill>
            <a:blip r:embed="rId4"/>
            <a:stretch>
              <a:fillRect l="0" t="0" r="0" b="-704"/>
            </a:stretch>
          </a:blipFill>
        </p:spPr>
      </p:sp>
      <p:sp>
        <p:nvSpPr>
          <p:cNvPr name="TextBox 11" id="11"/>
          <p:cNvSpPr txBox="true"/>
          <p:nvPr/>
        </p:nvSpPr>
        <p:spPr>
          <a:xfrm rot="0">
            <a:off x="1169729" y="3161486"/>
            <a:ext cx="7743073" cy="6308595"/>
          </a:xfrm>
          <a:prstGeom prst="rect">
            <a:avLst/>
          </a:prstGeom>
        </p:spPr>
        <p:txBody>
          <a:bodyPr anchor="t" rtlCol="false" tIns="0" lIns="0" bIns="0" rIns="0">
            <a:spAutoFit/>
          </a:bodyPr>
          <a:lstStyle/>
          <a:p>
            <a:pPr algn="l">
              <a:lnSpc>
                <a:spcPts val="3800"/>
              </a:lnSpc>
            </a:pPr>
            <a:r>
              <a:rPr lang="en-US" sz="2550" spc="40">
                <a:solidFill>
                  <a:srgbClr val="191919"/>
                </a:solidFill>
                <a:latin typeface="Open Sauce Bold"/>
              </a:rPr>
              <a:t>    Description : </a:t>
            </a:r>
          </a:p>
          <a:p>
            <a:pPr algn="l">
              <a:lnSpc>
                <a:spcPts val="3353"/>
              </a:lnSpc>
            </a:pPr>
          </a:p>
          <a:p>
            <a:pPr algn="l" marL="418683" indent="-209341" lvl="1">
              <a:lnSpc>
                <a:spcPts val="2889"/>
              </a:lnSpc>
              <a:buFont typeface="Arial"/>
              <a:buChar char="•"/>
            </a:pPr>
            <a:r>
              <a:rPr lang="en-US" sz="1939" spc="31">
                <a:solidFill>
                  <a:srgbClr val="191919"/>
                </a:solidFill>
                <a:latin typeface="Open Sauce Bold"/>
              </a:rPr>
              <a:t>Loading the Training Dataset: </a:t>
            </a:r>
            <a:r>
              <a:rPr lang="en-US" sz="1939" spc="31">
                <a:solidFill>
                  <a:srgbClr val="191919"/>
                </a:solidFill>
                <a:latin typeface="Open Sauce"/>
              </a:rPr>
              <a:t>Importing the training dataset containing health-related attributes and disease indicators to commence model development.</a:t>
            </a:r>
          </a:p>
          <a:p>
            <a:pPr algn="l">
              <a:lnSpc>
                <a:spcPts val="2889"/>
              </a:lnSpc>
            </a:pPr>
          </a:p>
          <a:p>
            <a:pPr algn="l" marL="418683" indent="-209341" lvl="1">
              <a:lnSpc>
                <a:spcPts val="2889"/>
              </a:lnSpc>
              <a:buFont typeface="Arial"/>
              <a:buChar char="•"/>
            </a:pPr>
            <a:r>
              <a:rPr lang="en-US" sz="1939" spc="31">
                <a:solidFill>
                  <a:srgbClr val="191919"/>
                </a:solidFill>
                <a:latin typeface="Open Sauce Bold"/>
              </a:rPr>
              <a:t>Data Preprocessing Steps:</a:t>
            </a:r>
          </a:p>
          <a:p>
            <a:pPr algn="l">
              <a:lnSpc>
                <a:spcPts val="2889"/>
              </a:lnSpc>
            </a:pPr>
          </a:p>
          <a:p>
            <a:pPr algn="l" marL="418683" indent="-209341" lvl="1">
              <a:lnSpc>
                <a:spcPts val="2889"/>
              </a:lnSpc>
              <a:buFont typeface="Arial"/>
              <a:buChar char="•"/>
            </a:pPr>
            <a:r>
              <a:rPr lang="en-US" sz="1939" spc="31">
                <a:solidFill>
                  <a:srgbClr val="191919"/>
                </a:solidFill>
                <a:latin typeface="Open Sauce Bold"/>
              </a:rPr>
              <a:t>Target Encoding: </a:t>
            </a:r>
            <a:r>
              <a:rPr lang="en-US" sz="1939" spc="31">
                <a:solidFill>
                  <a:srgbClr val="191919"/>
                </a:solidFill>
                <a:latin typeface="Open Sauce"/>
              </a:rPr>
              <a:t>Transforming the categorical target variable 'Disease' into numerical values (1 for 'Healthy' and 0 for 'Unhealthy') to facilitate model training.</a:t>
            </a:r>
          </a:p>
          <a:p>
            <a:pPr algn="l" marL="418683" indent="-209341" lvl="1">
              <a:lnSpc>
                <a:spcPts val="2889"/>
              </a:lnSpc>
              <a:buFont typeface="Arial"/>
              <a:buChar char="•"/>
            </a:pPr>
            <a:r>
              <a:rPr lang="en-US" sz="1939" spc="31">
                <a:solidFill>
                  <a:srgbClr val="191919"/>
                </a:solidFill>
                <a:latin typeface="Open Sauce Bold"/>
              </a:rPr>
              <a:t>Column Dropping: </a:t>
            </a:r>
            <a:r>
              <a:rPr lang="en-US" sz="1939" spc="31">
                <a:solidFill>
                  <a:srgbClr val="191919"/>
                </a:solidFill>
                <a:latin typeface="Open Sauce"/>
              </a:rPr>
              <a:t>Eliminating redundant columns, such as 'Disease', from the dataset to simplify analysis and reduce computational overhead.</a:t>
            </a:r>
          </a:p>
          <a:p>
            <a:pPr algn="l">
              <a:lnSpc>
                <a:spcPts val="2889"/>
              </a:lnSpc>
            </a:pPr>
          </a:p>
          <a:p>
            <a:pPr algn="l">
              <a:lnSpc>
                <a:spcPts val="2889"/>
              </a:lnSpc>
            </a:pPr>
          </a:p>
          <a:p>
            <a:pPr algn="l" marL="0" indent="0" lvl="0">
              <a:lnSpc>
                <a:spcPts val="2889"/>
              </a:lnSpc>
            </a:pPr>
          </a:p>
        </p:txBody>
      </p:sp>
      <p:sp>
        <p:nvSpPr>
          <p:cNvPr name="TextBox 12" id="12"/>
          <p:cNvSpPr txBox="true"/>
          <p:nvPr/>
        </p:nvSpPr>
        <p:spPr>
          <a:xfrm rot="0">
            <a:off x="11467223" y="6319518"/>
            <a:ext cx="7794475" cy="530042"/>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Data Preprocessing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4029" y="1052348"/>
            <a:ext cx="7063528" cy="167712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Load and Preprocess the Training Data</a:t>
            </a:r>
          </a:p>
        </p:txBody>
      </p:sp>
      <p:grpSp>
        <p:nvGrpSpPr>
          <p:cNvPr name="Group 4" id="4"/>
          <p:cNvGrpSpPr/>
          <p:nvPr/>
        </p:nvGrpSpPr>
        <p:grpSpPr>
          <a:xfrm rot="0">
            <a:off x="-2718143" y="-2501047"/>
            <a:ext cx="5002094" cy="50020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5253655" y="8127718"/>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9144000" y="2501047"/>
            <a:ext cx="8557273" cy="3459323"/>
          </a:xfrm>
          <a:custGeom>
            <a:avLst/>
            <a:gdLst/>
            <a:ahLst/>
            <a:cxnLst/>
            <a:rect r="r" b="b" t="t" l="l"/>
            <a:pathLst>
              <a:path h="3459323" w="8557273">
                <a:moveTo>
                  <a:pt x="0" y="0"/>
                </a:moveTo>
                <a:lnTo>
                  <a:pt x="8557273" y="0"/>
                </a:lnTo>
                <a:lnTo>
                  <a:pt x="8557273" y="3459323"/>
                </a:lnTo>
                <a:lnTo>
                  <a:pt x="0" y="3459323"/>
                </a:lnTo>
                <a:lnTo>
                  <a:pt x="0" y="0"/>
                </a:lnTo>
                <a:close/>
              </a:path>
            </a:pathLst>
          </a:custGeom>
          <a:blipFill>
            <a:blip r:embed="rId4"/>
            <a:stretch>
              <a:fillRect l="0" t="0" r="0" b="0"/>
            </a:stretch>
          </a:blipFill>
        </p:spPr>
      </p:sp>
      <p:sp>
        <p:nvSpPr>
          <p:cNvPr name="TextBox 11" id="11"/>
          <p:cNvSpPr txBox="true"/>
          <p:nvPr/>
        </p:nvSpPr>
        <p:spPr>
          <a:xfrm rot="0">
            <a:off x="1245929" y="3488191"/>
            <a:ext cx="7063528" cy="3944547"/>
          </a:xfrm>
          <a:prstGeom prst="rect">
            <a:avLst/>
          </a:prstGeom>
        </p:spPr>
        <p:txBody>
          <a:bodyPr anchor="t" rtlCol="false" tIns="0" lIns="0" bIns="0" rIns="0">
            <a:spAutoFit/>
          </a:bodyPr>
          <a:lstStyle/>
          <a:p>
            <a:pPr algn="l">
              <a:lnSpc>
                <a:spcPts val="3799"/>
              </a:lnSpc>
            </a:pPr>
            <a:r>
              <a:rPr lang="en-US" sz="2550" spc="40">
                <a:solidFill>
                  <a:srgbClr val="191919"/>
                </a:solidFill>
                <a:latin typeface="Open Sauce Bold"/>
              </a:rPr>
              <a:t>     Description : </a:t>
            </a:r>
          </a:p>
          <a:p>
            <a:pPr algn="l">
              <a:lnSpc>
                <a:spcPts val="3527"/>
              </a:lnSpc>
            </a:pPr>
          </a:p>
          <a:p>
            <a:pPr algn="l" marL="440468" indent="-220234" lvl="1">
              <a:lnSpc>
                <a:spcPts val="3039"/>
              </a:lnSpc>
              <a:buFont typeface="Arial"/>
              <a:buChar char="•"/>
            </a:pPr>
            <a:r>
              <a:rPr lang="en-US" sz="2040" spc="32">
                <a:solidFill>
                  <a:srgbClr val="191919"/>
                </a:solidFill>
                <a:latin typeface="Open Sauce Bold"/>
              </a:rPr>
              <a:t>Standardization: </a:t>
            </a:r>
            <a:r>
              <a:rPr lang="en-US" sz="2040" spc="32">
                <a:solidFill>
                  <a:srgbClr val="191919"/>
                </a:solidFill>
                <a:latin typeface="Open Sauce"/>
              </a:rPr>
              <a:t>Employing standardization techniques to scale input features, ensuring uniformity across variables and enhancing model performance by mitigating the impact of varying feature scales.</a:t>
            </a:r>
          </a:p>
          <a:p>
            <a:pPr algn="l">
              <a:lnSpc>
                <a:spcPts val="3039"/>
              </a:lnSpc>
            </a:pPr>
          </a:p>
          <a:p>
            <a:pPr algn="l">
              <a:lnSpc>
                <a:spcPts val="3039"/>
              </a:lnSpc>
            </a:pPr>
          </a:p>
          <a:p>
            <a:pPr algn="l" marL="0" indent="0" lvl="0">
              <a:lnSpc>
                <a:spcPts val="3039"/>
              </a:lnSpc>
            </a:pPr>
          </a:p>
        </p:txBody>
      </p:sp>
      <p:sp>
        <p:nvSpPr>
          <p:cNvPr name="TextBox 12" id="12"/>
          <p:cNvSpPr txBox="true"/>
          <p:nvPr/>
        </p:nvSpPr>
        <p:spPr>
          <a:xfrm rot="0">
            <a:off x="11467223" y="6405243"/>
            <a:ext cx="7794475" cy="530042"/>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Data Standardization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4029" y="1052348"/>
            <a:ext cx="7063528" cy="167712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Load and Preprocess the Test Data</a:t>
            </a:r>
          </a:p>
        </p:txBody>
      </p:sp>
      <p:grpSp>
        <p:nvGrpSpPr>
          <p:cNvPr name="Group 4" id="4"/>
          <p:cNvGrpSpPr/>
          <p:nvPr/>
        </p:nvGrpSpPr>
        <p:grpSpPr>
          <a:xfrm rot="0">
            <a:off x="-2718143" y="-2501047"/>
            <a:ext cx="5002094" cy="50020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5253655" y="8127718"/>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9262390" y="2501047"/>
            <a:ext cx="8484604" cy="3350283"/>
          </a:xfrm>
          <a:custGeom>
            <a:avLst/>
            <a:gdLst/>
            <a:ahLst/>
            <a:cxnLst/>
            <a:rect r="r" b="b" t="t" l="l"/>
            <a:pathLst>
              <a:path h="3350283" w="8484604">
                <a:moveTo>
                  <a:pt x="0" y="0"/>
                </a:moveTo>
                <a:lnTo>
                  <a:pt x="8484604" y="0"/>
                </a:lnTo>
                <a:lnTo>
                  <a:pt x="8484604" y="3350283"/>
                </a:lnTo>
                <a:lnTo>
                  <a:pt x="0" y="3350283"/>
                </a:lnTo>
                <a:lnTo>
                  <a:pt x="0" y="0"/>
                </a:lnTo>
                <a:close/>
              </a:path>
            </a:pathLst>
          </a:custGeom>
          <a:blipFill>
            <a:blip r:embed="rId4"/>
            <a:stretch>
              <a:fillRect l="0" t="0" r="0" b="0"/>
            </a:stretch>
          </a:blipFill>
        </p:spPr>
      </p:sp>
      <p:sp>
        <p:nvSpPr>
          <p:cNvPr name="TextBox 11" id="11"/>
          <p:cNvSpPr txBox="true"/>
          <p:nvPr/>
        </p:nvSpPr>
        <p:spPr>
          <a:xfrm rot="0">
            <a:off x="1346251" y="2987200"/>
            <a:ext cx="7142205" cy="6992617"/>
          </a:xfrm>
          <a:prstGeom prst="rect">
            <a:avLst/>
          </a:prstGeom>
        </p:spPr>
        <p:txBody>
          <a:bodyPr anchor="t" rtlCol="false" tIns="0" lIns="0" bIns="0" rIns="0">
            <a:spAutoFit/>
          </a:bodyPr>
          <a:lstStyle/>
          <a:p>
            <a:pPr algn="just">
              <a:lnSpc>
                <a:spcPts val="3371"/>
              </a:lnSpc>
            </a:pPr>
            <a:r>
              <a:rPr lang="en-US" sz="2262" spc="36">
                <a:solidFill>
                  <a:srgbClr val="191919"/>
                </a:solidFill>
                <a:latin typeface="Open Sauce Bold"/>
              </a:rPr>
              <a:t>    Description:</a:t>
            </a:r>
          </a:p>
          <a:p>
            <a:pPr algn="just">
              <a:lnSpc>
                <a:spcPts val="2802"/>
              </a:lnSpc>
            </a:pPr>
          </a:p>
          <a:p>
            <a:pPr algn="just" marL="406061" indent="-203030" lvl="1">
              <a:lnSpc>
                <a:spcPts val="2802"/>
              </a:lnSpc>
              <a:buFont typeface="Arial"/>
              <a:buChar char="•"/>
            </a:pPr>
            <a:r>
              <a:rPr lang="en-US" sz="1880" spc="30">
                <a:solidFill>
                  <a:srgbClr val="191919"/>
                </a:solidFill>
                <a:latin typeface="Open Sauce Bold"/>
              </a:rPr>
              <a:t>Loading</a:t>
            </a:r>
            <a:r>
              <a:rPr lang="en-US" sz="1880" spc="30">
                <a:solidFill>
                  <a:srgbClr val="191919"/>
                </a:solidFill>
                <a:latin typeface="Open Sauce Bold"/>
              </a:rPr>
              <a:t> Test Dataset: </a:t>
            </a:r>
            <a:r>
              <a:rPr lang="en-US" sz="1880" spc="30">
                <a:solidFill>
                  <a:srgbClr val="191919"/>
                </a:solidFill>
                <a:latin typeface="Open Sauce"/>
              </a:rPr>
              <a:t>The test dataset is loaded to evaluate the trained model's performance on new data. This dataset contains health-related at</a:t>
            </a:r>
            <a:r>
              <a:rPr lang="en-US" sz="1880" spc="30">
                <a:solidFill>
                  <a:srgbClr val="191919"/>
                </a:solidFill>
                <a:latin typeface="Open Sauce"/>
              </a:rPr>
              <a:t>tributes and disease indicators, similar to the training data.</a:t>
            </a:r>
          </a:p>
          <a:p>
            <a:pPr algn="just">
              <a:lnSpc>
                <a:spcPts val="2802"/>
              </a:lnSpc>
            </a:pPr>
          </a:p>
          <a:p>
            <a:pPr algn="just" marL="406061" indent="-203030" lvl="1">
              <a:lnSpc>
                <a:spcPts val="2802"/>
              </a:lnSpc>
              <a:buFont typeface="Arial"/>
              <a:buChar char="•"/>
            </a:pPr>
            <a:r>
              <a:rPr lang="en-US" sz="1880" spc="30">
                <a:solidFill>
                  <a:srgbClr val="191919"/>
                </a:solidFill>
                <a:latin typeface="Open Sauce Bold"/>
              </a:rPr>
              <a:t>Preprocessing Steps:</a:t>
            </a:r>
            <a:r>
              <a:rPr lang="en-US" sz="1880" spc="30">
                <a:solidFill>
                  <a:srgbClr val="191919"/>
                </a:solidFill>
                <a:latin typeface="Open Sauce"/>
              </a:rPr>
              <a:t> Similar preprocessing steps as the training data are applied to the test dataset. This includes handling any missing values, encoding categorical variables, and standardizing the input features to ensure uniformity and compatibility with the trained model.</a:t>
            </a:r>
          </a:p>
          <a:p>
            <a:pPr algn="just">
              <a:lnSpc>
                <a:spcPts val="2802"/>
              </a:lnSpc>
            </a:pPr>
          </a:p>
          <a:p>
            <a:pPr algn="just" marL="406061" indent="-203030" lvl="1">
              <a:lnSpc>
                <a:spcPts val="2802"/>
              </a:lnSpc>
              <a:buFont typeface="Arial"/>
              <a:buChar char="•"/>
            </a:pPr>
            <a:r>
              <a:rPr lang="en-US" sz="1880" spc="30">
                <a:solidFill>
                  <a:srgbClr val="191919"/>
                </a:solidFill>
                <a:latin typeface="Open Sauce Bold"/>
              </a:rPr>
              <a:t>Preparing for Evaluation: </a:t>
            </a:r>
            <a:r>
              <a:rPr lang="en-US" sz="1880" spc="30">
                <a:solidFill>
                  <a:srgbClr val="191919"/>
                </a:solidFill>
                <a:latin typeface="Open Sauce"/>
              </a:rPr>
              <a:t>The test set is prepared for model evaluation and prediction. By preprocessing the test data in a consistent manner, we ensure that the evaluation process is reliable and reflects the real-world performance of the model on unseen data.</a:t>
            </a:r>
          </a:p>
          <a:p>
            <a:pPr algn="just">
              <a:lnSpc>
                <a:spcPts val="1920"/>
              </a:lnSpc>
            </a:pPr>
          </a:p>
        </p:txBody>
      </p:sp>
      <p:sp>
        <p:nvSpPr>
          <p:cNvPr name="TextBox 12" id="12"/>
          <p:cNvSpPr txBox="true"/>
          <p:nvPr/>
        </p:nvSpPr>
        <p:spPr>
          <a:xfrm rot="0">
            <a:off x="10064683" y="6319518"/>
            <a:ext cx="7794475" cy="530042"/>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Data Preprocessing and Standardization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4029" y="1259406"/>
            <a:ext cx="7063528" cy="819879"/>
          </a:xfrm>
          <a:prstGeom prst="rect">
            <a:avLst/>
          </a:prstGeom>
        </p:spPr>
        <p:txBody>
          <a:bodyPr anchor="t" rtlCol="false" tIns="0" lIns="0" bIns="0" rIns="0">
            <a:spAutoFit/>
          </a:bodyPr>
          <a:lstStyle/>
          <a:p>
            <a:pPr algn="l" marL="0" indent="0" lvl="0">
              <a:lnSpc>
                <a:spcPts val="6784"/>
              </a:lnSpc>
              <a:spcBef>
                <a:spcPct val="0"/>
              </a:spcBef>
            </a:pPr>
            <a:r>
              <a:rPr lang="en-US" sz="4846" spc="-96">
                <a:solidFill>
                  <a:srgbClr val="191919"/>
                </a:solidFill>
                <a:latin typeface="Open Sauce Bold"/>
              </a:rPr>
              <a:t>Model Development :</a:t>
            </a:r>
          </a:p>
        </p:txBody>
      </p:sp>
      <p:grpSp>
        <p:nvGrpSpPr>
          <p:cNvPr name="Group 4" id="4"/>
          <p:cNvGrpSpPr/>
          <p:nvPr/>
        </p:nvGrpSpPr>
        <p:grpSpPr>
          <a:xfrm rot="0">
            <a:off x="-2601245" y="-2400849"/>
            <a:ext cx="5002094" cy="50020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5253655" y="8127718"/>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9522376" y="2079286"/>
            <a:ext cx="7253853" cy="4080292"/>
          </a:xfrm>
          <a:custGeom>
            <a:avLst/>
            <a:gdLst/>
            <a:ahLst/>
            <a:cxnLst/>
            <a:rect r="r" b="b" t="t" l="l"/>
            <a:pathLst>
              <a:path h="4080292" w="7253853">
                <a:moveTo>
                  <a:pt x="0" y="0"/>
                </a:moveTo>
                <a:lnTo>
                  <a:pt x="7253852" y="0"/>
                </a:lnTo>
                <a:lnTo>
                  <a:pt x="7253852" y="4080292"/>
                </a:lnTo>
                <a:lnTo>
                  <a:pt x="0" y="4080292"/>
                </a:lnTo>
                <a:lnTo>
                  <a:pt x="0" y="0"/>
                </a:lnTo>
                <a:close/>
              </a:path>
            </a:pathLst>
          </a:custGeom>
          <a:blipFill>
            <a:blip r:embed="rId4"/>
            <a:stretch>
              <a:fillRect l="0" t="0" r="0" b="0"/>
            </a:stretch>
          </a:blipFill>
        </p:spPr>
      </p:sp>
      <p:sp>
        <p:nvSpPr>
          <p:cNvPr name="TextBox 11" id="11"/>
          <p:cNvSpPr txBox="true"/>
          <p:nvPr/>
        </p:nvSpPr>
        <p:spPr>
          <a:xfrm rot="0">
            <a:off x="1284029" y="2814041"/>
            <a:ext cx="7274348" cy="6996140"/>
          </a:xfrm>
          <a:prstGeom prst="rect">
            <a:avLst/>
          </a:prstGeom>
        </p:spPr>
        <p:txBody>
          <a:bodyPr anchor="t" rtlCol="false" tIns="0" lIns="0" bIns="0" rIns="0">
            <a:spAutoFit/>
          </a:bodyPr>
          <a:lstStyle/>
          <a:p>
            <a:pPr algn="l" marL="518189" indent="-259095" lvl="1">
              <a:lnSpc>
                <a:spcPts val="3576"/>
              </a:lnSpc>
              <a:buFont typeface="Arial"/>
              <a:buChar char="•"/>
            </a:pPr>
            <a:r>
              <a:rPr lang="en-US" sz="2400" spc="38">
                <a:solidFill>
                  <a:srgbClr val="191919"/>
                </a:solidFill>
                <a:latin typeface="Open Sauce Bold"/>
              </a:rPr>
              <a:t>SVM (Support Vector Machine) : </a:t>
            </a:r>
          </a:p>
          <a:p>
            <a:pPr algn="l">
              <a:lnSpc>
                <a:spcPts val="3129"/>
              </a:lnSpc>
            </a:pPr>
          </a:p>
          <a:p>
            <a:pPr algn="l">
              <a:lnSpc>
                <a:spcPts val="3129"/>
              </a:lnSpc>
            </a:pPr>
            <a:r>
              <a:rPr lang="en-US" sz="2100" spc="33">
                <a:solidFill>
                  <a:srgbClr val="191919"/>
                </a:solidFill>
                <a:latin typeface="Open Sauce"/>
              </a:rPr>
              <a:t>Support Vector Machine (SVM) is a powerful  supervised learning algorithm used for both classification and regression tasks. It works by finding the optimal hyperplane that best separates the classes in the feature space. SVM aims to maximize the margin between the decision boundary and the nearest data points from each class, making it robust and effective in high-dimensional spaces. Additionally, SVM can handle non-linear decision boundaries through the use of kernel functions, which map the original feature space into a higher-dimensional space where linear separation is possible.</a:t>
            </a:r>
          </a:p>
          <a:p>
            <a:pPr algn="l">
              <a:lnSpc>
                <a:spcPts val="2972"/>
              </a:lnSpc>
            </a:pPr>
          </a:p>
          <a:p>
            <a:pPr algn="l">
              <a:lnSpc>
                <a:spcPts val="2972"/>
              </a:lnSpc>
            </a:pPr>
          </a:p>
          <a:p>
            <a:pPr algn="l">
              <a:lnSpc>
                <a:spcPts val="2972"/>
              </a:lnSpc>
            </a:pPr>
          </a:p>
          <a:p>
            <a:pPr algn="l" marL="0" indent="0" lvl="0">
              <a:lnSpc>
                <a:spcPts val="2972"/>
              </a:lnSpc>
            </a:pPr>
          </a:p>
        </p:txBody>
      </p:sp>
      <p:sp>
        <p:nvSpPr>
          <p:cNvPr name="TextBox 12" id="12"/>
          <p:cNvSpPr txBox="true"/>
          <p:nvPr/>
        </p:nvSpPr>
        <p:spPr>
          <a:xfrm rot="0">
            <a:off x="10968459" y="6535824"/>
            <a:ext cx="7794475" cy="1692092"/>
          </a:xfrm>
          <a:prstGeom prst="rect">
            <a:avLst/>
          </a:prstGeom>
        </p:spPr>
        <p:txBody>
          <a:bodyPr anchor="t" rtlCol="false" tIns="0" lIns="0" bIns="0" rIns="0">
            <a:spAutoFit/>
          </a:bodyPr>
          <a:lstStyle/>
          <a:p>
            <a:pPr algn="l">
              <a:lnSpc>
                <a:spcPts val="4604"/>
              </a:lnSpc>
            </a:pPr>
            <a:r>
              <a:rPr lang="en-US" sz="2502" spc="25">
                <a:solidFill>
                  <a:srgbClr val="000000"/>
                </a:solidFill>
                <a:latin typeface="Open Sauce Bold Italics"/>
              </a:rPr>
              <a:t>Support Vector Machine</a:t>
            </a:r>
          </a:p>
          <a:p>
            <a:pPr algn="l">
              <a:lnSpc>
                <a:spcPts val="4604"/>
              </a:lnSpc>
            </a:pPr>
          </a:p>
          <a:p>
            <a:pPr algn="l">
              <a:lnSpc>
                <a:spcPts val="460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DAGF6pwL18k</dc:identifier>
  <dcterms:modified xsi:type="dcterms:W3CDTF">2011-08-01T06:04:30Z</dcterms:modified>
  <cp:revision>1</cp:revision>
  <dc:title>White and Green Simple  Professional Business Project Presentation</dc:title>
</cp:coreProperties>
</file>